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rtado" charset="1" panose="03060602040702030304"/>
      <p:regular r:id="rId14"/>
    </p:embeddedFont>
    <p:embeddedFont>
      <p:font typeface="Open Sans Bold" charset="1" panose="020B08060305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0" r="0" b="-184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21885" y="7542252"/>
            <a:ext cx="12244230" cy="2744748"/>
          </a:xfrm>
          <a:custGeom>
            <a:avLst/>
            <a:gdLst/>
            <a:ahLst/>
            <a:cxnLst/>
            <a:rect r="r" b="b" t="t" l="l"/>
            <a:pathLst>
              <a:path h="2744748" w="12244230">
                <a:moveTo>
                  <a:pt x="0" y="0"/>
                </a:moveTo>
                <a:lnTo>
                  <a:pt x="12244230" y="0"/>
                </a:lnTo>
                <a:lnTo>
                  <a:pt x="12244230" y="2744748"/>
                </a:lnTo>
                <a:lnTo>
                  <a:pt x="0" y="274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5926" y="1693766"/>
            <a:ext cx="16956149" cy="595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                                                                                                                                                                                              NR  2 , PAŹDZIERNIK</a:t>
            </a:r>
          </a:p>
          <a:p>
            <a:pPr algn="ctr">
              <a:lnSpc>
                <a:spcPts val="10663"/>
              </a:lnSpc>
            </a:pPr>
            <a:r>
              <a:rPr lang="en-US" sz="7616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GAZETKA </a:t>
            </a:r>
          </a:p>
          <a:p>
            <a:pPr algn="ctr">
              <a:lnSpc>
                <a:spcPts val="10663"/>
              </a:lnSpc>
            </a:pPr>
            <a:r>
              <a:rPr lang="en-US" sz="7616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“NIEZAPOMINAJKA”</a:t>
            </a:r>
          </a:p>
          <a:p>
            <a:pPr algn="ctr">
              <a:lnSpc>
                <a:spcPts val="10663"/>
              </a:lnSpc>
            </a:pPr>
            <a:r>
              <a:rPr lang="en-US" sz="7616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DLA DZIECI I RODZICóW </a:t>
            </a:r>
          </a:p>
          <a:p>
            <a:pPr algn="ctr">
              <a:lnSpc>
                <a:spcPts val="10663"/>
              </a:lnSpc>
            </a:pPr>
            <a:r>
              <a:rPr lang="en-US" sz="7616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PRZEDSZKOLA NR 28 W GDYNI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31851" y="2178037"/>
            <a:ext cx="15580548" cy="662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W numerze październikowym: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• Co czeka nas w przedszkolu w październiku..?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• Kącik logopedyczny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• Wskazówki dla Rodziców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•Kącik Przedszkolaka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62161" y="4275085"/>
            <a:ext cx="6943351" cy="2802949"/>
            <a:chOff x="0" y="0"/>
            <a:chExt cx="1828702" cy="7382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702" cy="738225"/>
            </a:xfrm>
            <a:custGeom>
              <a:avLst/>
              <a:gdLst/>
              <a:ahLst/>
              <a:cxnLst/>
              <a:rect r="r" b="b" t="t" l="l"/>
              <a:pathLst>
                <a:path h="738225" w="1828702">
                  <a:moveTo>
                    <a:pt x="56866" y="0"/>
                  </a:moveTo>
                  <a:lnTo>
                    <a:pt x="1771836" y="0"/>
                  </a:lnTo>
                  <a:cubicBezTo>
                    <a:pt x="1786918" y="0"/>
                    <a:pt x="1801382" y="5991"/>
                    <a:pt x="1812046" y="16656"/>
                  </a:cubicBezTo>
                  <a:cubicBezTo>
                    <a:pt x="1822710" y="27320"/>
                    <a:pt x="1828702" y="41784"/>
                    <a:pt x="1828702" y="56866"/>
                  </a:cubicBezTo>
                  <a:lnTo>
                    <a:pt x="1828702" y="681360"/>
                  </a:lnTo>
                  <a:cubicBezTo>
                    <a:pt x="1828702" y="712766"/>
                    <a:pt x="1803242" y="738225"/>
                    <a:pt x="1771836" y="738225"/>
                  </a:cubicBezTo>
                  <a:lnTo>
                    <a:pt x="56866" y="738225"/>
                  </a:lnTo>
                  <a:cubicBezTo>
                    <a:pt x="25460" y="738225"/>
                    <a:pt x="0" y="712766"/>
                    <a:pt x="0" y="681360"/>
                  </a:cubicBezTo>
                  <a:lnTo>
                    <a:pt x="0" y="56866"/>
                  </a:lnTo>
                  <a:cubicBezTo>
                    <a:pt x="0" y="25460"/>
                    <a:pt x="25460" y="0"/>
                    <a:pt x="56866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828702" cy="776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37684"/>
            <a:ext cx="15927449" cy="2893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87"/>
              </a:lnSpc>
            </a:pPr>
            <a:r>
              <a:rPr lang="en-US" sz="8347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Co czeka nas w przedszkolu </a:t>
            </a:r>
          </a:p>
          <a:p>
            <a:pPr algn="ctr">
              <a:lnSpc>
                <a:spcPts val="11687"/>
              </a:lnSpc>
            </a:pPr>
            <a:r>
              <a:rPr lang="en-US" sz="8347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w październiku..?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67535" y="4521672"/>
            <a:ext cx="6532603" cy="2309775"/>
            <a:chOff x="0" y="0"/>
            <a:chExt cx="1720521" cy="6083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20521" cy="608336"/>
            </a:xfrm>
            <a:custGeom>
              <a:avLst/>
              <a:gdLst/>
              <a:ahLst/>
              <a:cxnLst/>
              <a:rect r="r" b="b" t="t" l="l"/>
              <a:pathLst>
                <a:path h="608336" w="1720521">
                  <a:moveTo>
                    <a:pt x="60441" y="0"/>
                  </a:moveTo>
                  <a:lnTo>
                    <a:pt x="1660080" y="0"/>
                  </a:lnTo>
                  <a:cubicBezTo>
                    <a:pt x="1693461" y="0"/>
                    <a:pt x="1720521" y="27060"/>
                    <a:pt x="1720521" y="60441"/>
                  </a:cubicBezTo>
                  <a:lnTo>
                    <a:pt x="1720521" y="547895"/>
                  </a:lnTo>
                  <a:cubicBezTo>
                    <a:pt x="1720521" y="581276"/>
                    <a:pt x="1693461" y="608336"/>
                    <a:pt x="1660080" y="608336"/>
                  </a:cubicBezTo>
                  <a:lnTo>
                    <a:pt x="60441" y="608336"/>
                  </a:lnTo>
                  <a:cubicBezTo>
                    <a:pt x="27060" y="608336"/>
                    <a:pt x="0" y="581276"/>
                    <a:pt x="0" y="547895"/>
                  </a:cubicBezTo>
                  <a:lnTo>
                    <a:pt x="0" y="60441"/>
                  </a:lnTo>
                  <a:cubicBezTo>
                    <a:pt x="0" y="27060"/>
                    <a:pt x="27060" y="0"/>
                    <a:pt x="604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20521" cy="646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00608" y="4927263"/>
            <a:ext cx="8866457" cy="1350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7"/>
              </a:lnSpc>
            </a:pPr>
            <a:r>
              <a:rPr lang="en-US" sz="4895">
                <a:solidFill>
                  <a:srgbClr val="D25440"/>
                </a:solidFill>
                <a:latin typeface="Cortado"/>
                <a:ea typeface="Cortado"/>
                <a:cs typeface="Cortado"/>
                <a:sym typeface="Cortado"/>
              </a:rPr>
              <a:t>04. X</a:t>
            </a:r>
          </a:p>
          <a:p>
            <a:pPr algn="ctr">
              <a:lnSpc>
                <a:spcPts val="5287"/>
              </a:lnSpc>
            </a:pPr>
            <a:r>
              <a:rPr lang="en-US" sz="4895">
                <a:solidFill>
                  <a:srgbClr val="D25440"/>
                </a:solidFill>
                <a:latin typeface="Cortado"/>
                <a:ea typeface="Cortado"/>
                <a:cs typeface="Cortado"/>
                <a:sym typeface="Cortado"/>
              </a:rPr>
              <a:t>Światowy Dzień Uśmiechu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26477" y="7359705"/>
            <a:ext cx="6943351" cy="2802949"/>
            <a:chOff x="0" y="0"/>
            <a:chExt cx="1828702" cy="73822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28702" cy="738225"/>
            </a:xfrm>
            <a:custGeom>
              <a:avLst/>
              <a:gdLst/>
              <a:ahLst/>
              <a:cxnLst/>
              <a:rect r="r" b="b" t="t" l="l"/>
              <a:pathLst>
                <a:path h="738225" w="1828702">
                  <a:moveTo>
                    <a:pt x="56866" y="0"/>
                  </a:moveTo>
                  <a:lnTo>
                    <a:pt x="1771836" y="0"/>
                  </a:lnTo>
                  <a:cubicBezTo>
                    <a:pt x="1786918" y="0"/>
                    <a:pt x="1801382" y="5991"/>
                    <a:pt x="1812046" y="16656"/>
                  </a:cubicBezTo>
                  <a:cubicBezTo>
                    <a:pt x="1822710" y="27320"/>
                    <a:pt x="1828702" y="41784"/>
                    <a:pt x="1828702" y="56866"/>
                  </a:cubicBezTo>
                  <a:lnTo>
                    <a:pt x="1828702" y="681360"/>
                  </a:lnTo>
                  <a:cubicBezTo>
                    <a:pt x="1828702" y="712766"/>
                    <a:pt x="1803242" y="738225"/>
                    <a:pt x="1771836" y="738225"/>
                  </a:cubicBezTo>
                  <a:lnTo>
                    <a:pt x="56866" y="738225"/>
                  </a:lnTo>
                  <a:cubicBezTo>
                    <a:pt x="25460" y="738225"/>
                    <a:pt x="0" y="712766"/>
                    <a:pt x="0" y="681360"/>
                  </a:cubicBezTo>
                  <a:lnTo>
                    <a:pt x="0" y="56866"/>
                  </a:lnTo>
                  <a:cubicBezTo>
                    <a:pt x="0" y="25460"/>
                    <a:pt x="25460" y="0"/>
                    <a:pt x="56866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828702" cy="776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31851" y="7606292"/>
            <a:ext cx="6532603" cy="2049171"/>
            <a:chOff x="0" y="0"/>
            <a:chExt cx="8710138" cy="2732228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8710138" cy="2732228"/>
              <a:chOff x="0" y="0"/>
              <a:chExt cx="1720521" cy="53969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20521" cy="539699"/>
              </a:xfrm>
              <a:custGeom>
                <a:avLst/>
                <a:gdLst/>
                <a:ahLst/>
                <a:cxnLst/>
                <a:rect r="r" b="b" t="t" l="l"/>
                <a:pathLst>
                  <a:path h="539699" w="1720521">
                    <a:moveTo>
                      <a:pt x="60441" y="0"/>
                    </a:moveTo>
                    <a:lnTo>
                      <a:pt x="1660080" y="0"/>
                    </a:lnTo>
                    <a:cubicBezTo>
                      <a:pt x="1693461" y="0"/>
                      <a:pt x="1720521" y="27060"/>
                      <a:pt x="1720521" y="60441"/>
                    </a:cubicBezTo>
                    <a:lnTo>
                      <a:pt x="1720521" y="479258"/>
                    </a:lnTo>
                    <a:cubicBezTo>
                      <a:pt x="1720521" y="512639"/>
                      <a:pt x="1693461" y="539699"/>
                      <a:pt x="1660080" y="539699"/>
                    </a:cubicBezTo>
                    <a:lnTo>
                      <a:pt x="60441" y="539699"/>
                    </a:lnTo>
                    <a:cubicBezTo>
                      <a:pt x="27060" y="539699"/>
                      <a:pt x="0" y="512639"/>
                      <a:pt x="0" y="479258"/>
                    </a:cubicBezTo>
                    <a:lnTo>
                      <a:pt x="0" y="60441"/>
                    </a:lnTo>
                    <a:cubicBezTo>
                      <a:pt x="0" y="27060"/>
                      <a:pt x="27060" y="0"/>
                      <a:pt x="604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720521" cy="5777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688021" y="330661"/>
              <a:ext cx="7796427" cy="20073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3628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18. X</a:t>
              </a:r>
            </a:p>
            <a:p>
              <a:pPr algn="ctr">
                <a:lnSpc>
                  <a:spcPts val="3919"/>
                </a:lnSpc>
              </a:pPr>
              <a:r>
                <a:rPr lang="en-US" sz="3628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Pasowanie na Przedszkolaka</a:t>
              </a:r>
            </a:p>
            <a:p>
              <a:pPr algn="ctr">
                <a:lnSpc>
                  <a:spcPts val="3919"/>
                </a:lnSpc>
              </a:pPr>
              <a:r>
                <a:rPr lang="en-US" sz="3628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w najmłodszych grupach wiekowych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49374" y="3986811"/>
            <a:ext cx="6943351" cy="2802949"/>
            <a:chOff x="0" y="0"/>
            <a:chExt cx="1828702" cy="73822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28702" cy="738225"/>
            </a:xfrm>
            <a:custGeom>
              <a:avLst/>
              <a:gdLst/>
              <a:ahLst/>
              <a:cxnLst/>
              <a:rect r="r" b="b" t="t" l="l"/>
              <a:pathLst>
                <a:path h="738225" w="1828702">
                  <a:moveTo>
                    <a:pt x="56866" y="0"/>
                  </a:moveTo>
                  <a:lnTo>
                    <a:pt x="1771836" y="0"/>
                  </a:lnTo>
                  <a:cubicBezTo>
                    <a:pt x="1786918" y="0"/>
                    <a:pt x="1801382" y="5991"/>
                    <a:pt x="1812046" y="16656"/>
                  </a:cubicBezTo>
                  <a:cubicBezTo>
                    <a:pt x="1822710" y="27320"/>
                    <a:pt x="1828702" y="41784"/>
                    <a:pt x="1828702" y="56866"/>
                  </a:cubicBezTo>
                  <a:lnTo>
                    <a:pt x="1828702" y="681360"/>
                  </a:lnTo>
                  <a:cubicBezTo>
                    <a:pt x="1828702" y="712766"/>
                    <a:pt x="1803242" y="738225"/>
                    <a:pt x="1771836" y="738225"/>
                  </a:cubicBezTo>
                  <a:lnTo>
                    <a:pt x="56866" y="738225"/>
                  </a:lnTo>
                  <a:cubicBezTo>
                    <a:pt x="25460" y="738225"/>
                    <a:pt x="0" y="712766"/>
                    <a:pt x="0" y="681360"/>
                  </a:cubicBezTo>
                  <a:lnTo>
                    <a:pt x="0" y="56866"/>
                  </a:lnTo>
                  <a:cubicBezTo>
                    <a:pt x="0" y="25460"/>
                    <a:pt x="25460" y="0"/>
                    <a:pt x="56866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828702" cy="776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554748" y="4217506"/>
            <a:ext cx="6532603" cy="2341560"/>
            <a:chOff x="0" y="0"/>
            <a:chExt cx="8710138" cy="3122079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8710138" cy="3122079"/>
              <a:chOff x="0" y="0"/>
              <a:chExt cx="1720521" cy="616707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720521" cy="616707"/>
              </a:xfrm>
              <a:custGeom>
                <a:avLst/>
                <a:gdLst/>
                <a:ahLst/>
                <a:cxnLst/>
                <a:rect r="r" b="b" t="t" l="l"/>
                <a:pathLst>
                  <a:path h="616707" w="1720521">
                    <a:moveTo>
                      <a:pt x="60441" y="0"/>
                    </a:moveTo>
                    <a:lnTo>
                      <a:pt x="1660080" y="0"/>
                    </a:lnTo>
                    <a:cubicBezTo>
                      <a:pt x="1693461" y="0"/>
                      <a:pt x="1720521" y="27060"/>
                      <a:pt x="1720521" y="60441"/>
                    </a:cubicBezTo>
                    <a:lnTo>
                      <a:pt x="1720521" y="556266"/>
                    </a:lnTo>
                    <a:cubicBezTo>
                      <a:pt x="1720521" y="589647"/>
                      <a:pt x="1693461" y="616707"/>
                      <a:pt x="1660080" y="616707"/>
                    </a:cubicBezTo>
                    <a:lnTo>
                      <a:pt x="60441" y="616707"/>
                    </a:lnTo>
                    <a:cubicBezTo>
                      <a:pt x="27060" y="616707"/>
                      <a:pt x="0" y="589647"/>
                      <a:pt x="0" y="556266"/>
                    </a:cubicBezTo>
                    <a:lnTo>
                      <a:pt x="0" y="60441"/>
                    </a:lnTo>
                    <a:cubicBezTo>
                      <a:pt x="0" y="27060"/>
                      <a:pt x="27060" y="0"/>
                      <a:pt x="604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1720521" cy="6548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688021" y="340186"/>
              <a:ext cx="7796427" cy="23876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91"/>
                </a:lnSpc>
              </a:pPr>
              <a:r>
                <a:rPr lang="en-US" sz="4899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11. X</a:t>
              </a:r>
            </a:p>
            <a:p>
              <a:pPr algn="ctr">
                <a:lnSpc>
                  <a:spcPts val="5291"/>
                </a:lnSpc>
              </a:pPr>
              <a:r>
                <a:rPr lang="en-US" sz="4899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Dzień Dziewczynek</a:t>
              </a:r>
            </a:p>
            <a:p>
              <a:pPr algn="l">
                <a:lnSpc>
                  <a:spcPts val="3487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012798" y="7113118"/>
            <a:ext cx="6943351" cy="2802949"/>
            <a:chOff x="0" y="0"/>
            <a:chExt cx="1828702" cy="73822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28702" cy="738225"/>
            </a:xfrm>
            <a:custGeom>
              <a:avLst/>
              <a:gdLst/>
              <a:ahLst/>
              <a:cxnLst/>
              <a:rect r="r" b="b" t="t" l="l"/>
              <a:pathLst>
                <a:path h="738225" w="1828702">
                  <a:moveTo>
                    <a:pt x="56866" y="0"/>
                  </a:moveTo>
                  <a:lnTo>
                    <a:pt x="1771836" y="0"/>
                  </a:lnTo>
                  <a:cubicBezTo>
                    <a:pt x="1786918" y="0"/>
                    <a:pt x="1801382" y="5991"/>
                    <a:pt x="1812046" y="16656"/>
                  </a:cubicBezTo>
                  <a:cubicBezTo>
                    <a:pt x="1822710" y="27320"/>
                    <a:pt x="1828702" y="41784"/>
                    <a:pt x="1828702" y="56866"/>
                  </a:cubicBezTo>
                  <a:lnTo>
                    <a:pt x="1828702" y="681360"/>
                  </a:lnTo>
                  <a:cubicBezTo>
                    <a:pt x="1828702" y="712766"/>
                    <a:pt x="1803242" y="738225"/>
                    <a:pt x="1771836" y="738225"/>
                  </a:cubicBezTo>
                  <a:lnTo>
                    <a:pt x="56866" y="738225"/>
                  </a:lnTo>
                  <a:cubicBezTo>
                    <a:pt x="25460" y="738225"/>
                    <a:pt x="0" y="712766"/>
                    <a:pt x="0" y="681360"/>
                  </a:cubicBezTo>
                  <a:lnTo>
                    <a:pt x="0" y="56866"/>
                  </a:lnTo>
                  <a:cubicBezTo>
                    <a:pt x="0" y="25460"/>
                    <a:pt x="25460" y="0"/>
                    <a:pt x="56866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828702" cy="776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393909" y="7282718"/>
            <a:ext cx="5898816" cy="2463750"/>
            <a:chOff x="0" y="0"/>
            <a:chExt cx="7865088" cy="3284999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7865088" cy="3284999"/>
              <a:chOff x="0" y="0"/>
              <a:chExt cx="1720521" cy="718607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720521" cy="718607"/>
              </a:xfrm>
              <a:custGeom>
                <a:avLst/>
                <a:gdLst/>
                <a:ahLst/>
                <a:cxnLst/>
                <a:rect r="r" b="b" t="t" l="l"/>
                <a:pathLst>
                  <a:path h="718607" w="1720521">
                    <a:moveTo>
                      <a:pt x="60441" y="0"/>
                    </a:moveTo>
                    <a:lnTo>
                      <a:pt x="1660080" y="0"/>
                    </a:lnTo>
                    <a:cubicBezTo>
                      <a:pt x="1693461" y="0"/>
                      <a:pt x="1720521" y="27060"/>
                      <a:pt x="1720521" y="60441"/>
                    </a:cubicBezTo>
                    <a:lnTo>
                      <a:pt x="1720521" y="658166"/>
                    </a:lnTo>
                    <a:cubicBezTo>
                      <a:pt x="1720521" y="691547"/>
                      <a:pt x="1693461" y="718607"/>
                      <a:pt x="1660080" y="718607"/>
                    </a:cubicBezTo>
                    <a:lnTo>
                      <a:pt x="60441" y="718607"/>
                    </a:lnTo>
                    <a:cubicBezTo>
                      <a:pt x="27060" y="718607"/>
                      <a:pt x="0" y="691547"/>
                      <a:pt x="0" y="658166"/>
                    </a:cubicBezTo>
                    <a:lnTo>
                      <a:pt x="0" y="60441"/>
                    </a:lnTo>
                    <a:cubicBezTo>
                      <a:pt x="0" y="27060"/>
                      <a:pt x="27060" y="0"/>
                      <a:pt x="604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38100"/>
                <a:ext cx="1720521" cy="7567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621270" y="312726"/>
              <a:ext cx="7040025" cy="261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28"/>
                </a:lnSpc>
              </a:pPr>
              <a:r>
                <a:rPr lang="en-US" sz="4840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18. X</a:t>
              </a:r>
            </a:p>
            <a:p>
              <a:pPr algn="ctr">
                <a:lnSpc>
                  <a:spcPts val="5228"/>
                </a:lnSpc>
              </a:pPr>
              <a:r>
                <a:rPr lang="en-US" sz="4840">
                  <a:solidFill>
                    <a:srgbClr val="D25440"/>
                  </a:solidFill>
                  <a:latin typeface="Cortado"/>
                  <a:ea typeface="Cortado"/>
                  <a:cs typeface="Cortado"/>
                  <a:sym typeface="Cortado"/>
                </a:rPr>
                <a:t>Dzień Owoców i Warzyw</a:t>
              </a:r>
            </a:p>
            <a:p>
              <a:pPr algn="ctr">
                <a:lnSpc>
                  <a:spcPts val="4904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17135" y="456417"/>
            <a:ext cx="17207387" cy="9525003"/>
            <a:chOff x="0" y="0"/>
            <a:chExt cx="4531987" cy="2508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31987" cy="2508643"/>
            </a:xfrm>
            <a:custGeom>
              <a:avLst/>
              <a:gdLst/>
              <a:ahLst/>
              <a:cxnLst/>
              <a:rect r="r" b="b" t="t" l="l"/>
              <a:pathLst>
                <a:path h="2508643" w="4531987">
                  <a:moveTo>
                    <a:pt x="22946" y="0"/>
                  </a:moveTo>
                  <a:lnTo>
                    <a:pt x="4509041" y="0"/>
                  </a:lnTo>
                  <a:cubicBezTo>
                    <a:pt x="4521714" y="0"/>
                    <a:pt x="4531987" y="10273"/>
                    <a:pt x="4531987" y="22946"/>
                  </a:cubicBezTo>
                  <a:lnTo>
                    <a:pt x="4531987" y="2485697"/>
                  </a:lnTo>
                  <a:cubicBezTo>
                    <a:pt x="4531987" y="2498370"/>
                    <a:pt x="4521714" y="2508643"/>
                    <a:pt x="4509041" y="2508643"/>
                  </a:cubicBezTo>
                  <a:lnTo>
                    <a:pt x="22946" y="2508643"/>
                  </a:lnTo>
                  <a:cubicBezTo>
                    <a:pt x="10273" y="2508643"/>
                    <a:pt x="0" y="2498370"/>
                    <a:pt x="0" y="2485697"/>
                  </a:cubicBezTo>
                  <a:lnTo>
                    <a:pt x="0" y="22946"/>
                  </a:lnTo>
                  <a:cubicBezTo>
                    <a:pt x="0" y="10273"/>
                    <a:pt x="10273" y="0"/>
                    <a:pt x="22946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531987" cy="2546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3402" y="571500"/>
            <a:ext cx="15599574" cy="9295524"/>
            <a:chOff x="0" y="0"/>
            <a:chExt cx="4108530" cy="24482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08530" cy="2448204"/>
            </a:xfrm>
            <a:custGeom>
              <a:avLst/>
              <a:gdLst/>
              <a:ahLst/>
              <a:cxnLst/>
              <a:rect r="r" b="b" t="t" l="l"/>
              <a:pathLst>
                <a:path h="2448204" w="4108530">
                  <a:moveTo>
                    <a:pt x="25311" y="0"/>
                  </a:moveTo>
                  <a:lnTo>
                    <a:pt x="4083219" y="0"/>
                  </a:lnTo>
                  <a:cubicBezTo>
                    <a:pt x="4097198" y="0"/>
                    <a:pt x="4108530" y="11332"/>
                    <a:pt x="4108530" y="25311"/>
                  </a:cubicBezTo>
                  <a:lnTo>
                    <a:pt x="4108530" y="2422893"/>
                  </a:lnTo>
                  <a:cubicBezTo>
                    <a:pt x="4108530" y="2429606"/>
                    <a:pt x="4105863" y="2436044"/>
                    <a:pt x="4101116" y="2440791"/>
                  </a:cubicBezTo>
                  <a:cubicBezTo>
                    <a:pt x="4096370" y="2445537"/>
                    <a:pt x="4089932" y="2448204"/>
                    <a:pt x="4083219" y="2448204"/>
                  </a:cubicBezTo>
                  <a:lnTo>
                    <a:pt x="25311" y="2448204"/>
                  </a:lnTo>
                  <a:cubicBezTo>
                    <a:pt x="11332" y="2448204"/>
                    <a:pt x="0" y="2436872"/>
                    <a:pt x="0" y="2422893"/>
                  </a:cubicBezTo>
                  <a:lnTo>
                    <a:pt x="0" y="25311"/>
                  </a:lnTo>
                  <a:cubicBezTo>
                    <a:pt x="0" y="11332"/>
                    <a:pt x="11332" y="0"/>
                    <a:pt x="253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108530" cy="24863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54368" y="1143000"/>
            <a:ext cx="5944265" cy="8268753"/>
          </a:xfrm>
          <a:custGeom>
            <a:avLst/>
            <a:gdLst/>
            <a:ahLst/>
            <a:cxnLst/>
            <a:rect r="r" b="b" t="t" l="l"/>
            <a:pathLst>
              <a:path h="8268753" w="5944265">
                <a:moveTo>
                  <a:pt x="0" y="0"/>
                </a:moveTo>
                <a:lnTo>
                  <a:pt x="5944264" y="0"/>
                </a:lnTo>
                <a:lnTo>
                  <a:pt x="5944264" y="8268753"/>
                </a:lnTo>
                <a:lnTo>
                  <a:pt x="0" y="8268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947996" y="-152400"/>
            <a:ext cx="10392008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Kącik logopedyczny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82831" y="1026416"/>
            <a:ext cx="8935593" cy="986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Ćwicz miny przed lustrem razem z małpką.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Karty możemy wykorzystać w zabawie: wydrukować 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wyciąć, następnie losować daną kartę i wówczas wykonywać daną minę z obrazka. Za dobrze wykonane ćwiczenie dziecko otrzymuje punkt. 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Opis ćwiczeń: </a:t>
            </a:r>
          </a:p>
          <a:p>
            <a:pPr algn="ctr">
              <a:lnSpc>
                <a:spcPts val="2239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Wystaw język do brody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Sięgnij językiem w kierunku nosa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Dotknij językiem prawego policzka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Wystaw z buzi tylko czubek języka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Dotknij  językiem lewego policzka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Otwórz buzię szeroko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Uśmiechnij się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Pokaż ząbki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Zrób „rybi pyszczek”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 Zrób „dzióbek” i przesyłaj buziaki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Przykryj językiem dolną wargę</a:t>
            </a:r>
          </a:p>
          <a:p>
            <a:pPr algn="ctr">
              <a:lnSpc>
                <a:spcPts val="1407"/>
              </a:lnSpc>
            </a:pPr>
          </a:p>
          <a:p>
            <a:pPr algn="ctr">
              <a:lnSpc>
                <a:spcPts val="1407"/>
              </a:lnSpc>
            </a:pPr>
            <a:r>
              <a:rPr lang="en-US" sz="1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⦁ Napełnij powietrzem lewy policzek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Dowiedz się więcej na stronie chomikuj.pl</a:t>
            </a:r>
          </a:p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Uwaga! Jeżeli u dziecka stwierdzono sygmatyzm międzyzębowy, modyfikujemy ćwiczenia tak,</a:t>
            </a:r>
          </a:p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aby język nie poruszał się poza jamą ustną. </a:t>
            </a:r>
          </a:p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Neurologopeda </a:t>
            </a:r>
          </a:p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Katarzyna Przewoźniak</a:t>
            </a:r>
          </a:p>
          <a:p>
            <a:pPr algn="ctr">
              <a:lnSpc>
                <a:spcPts val="2100"/>
              </a:lnSpc>
            </a:pP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663562" y="1028700"/>
            <a:ext cx="9182957" cy="9203434"/>
            <a:chOff x="0" y="0"/>
            <a:chExt cx="2418557" cy="24239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8557" cy="2423950"/>
            </a:xfrm>
            <a:custGeom>
              <a:avLst/>
              <a:gdLst/>
              <a:ahLst/>
              <a:cxnLst/>
              <a:rect r="r" b="b" t="t" l="l"/>
              <a:pathLst>
                <a:path h="2423950" w="2418557">
                  <a:moveTo>
                    <a:pt x="42997" y="0"/>
                  </a:moveTo>
                  <a:lnTo>
                    <a:pt x="2375560" y="0"/>
                  </a:lnTo>
                  <a:cubicBezTo>
                    <a:pt x="2386963" y="0"/>
                    <a:pt x="2397900" y="4530"/>
                    <a:pt x="2405963" y="12593"/>
                  </a:cubicBezTo>
                  <a:cubicBezTo>
                    <a:pt x="2414027" y="20657"/>
                    <a:pt x="2418557" y="31593"/>
                    <a:pt x="2418557" y="42997"/>
                  </a:cubicBezTo>
                  <a:lnTo>
                    <a:pt x="2418557" y="2380953"/>
                  </a:lnTo>
                  <a:cubicBezTo>
                    <a:pt x="2418557" y="2404699"/>
                    <a:pt x="2399306" y="2423950"/>
                    <a:pt x="2375560" y="2423950"/>
                  </a:cubicBezTo>
                  <a:lnTo>
                    <a:pt x="42997" y="2423950"/>
                  </a:lnTo>
                  <a:cubicBezTo>
                    <a:pt x="19250" y="2423950"/>
                    <a:pt x="0" y="2404699"/>
                    <a:pt x="0" y="2380953"/>
                  </a:cubicBezTo>
                  <a:lnTo>
                    <a:pt x="0" y="42997"/>
                  </a:lnTo>
                  <a:cubicBezTo>
                    <a:pt x="0" y="19250"/>
                    <a:pt x="19250" y="0"/>
                    <a:pt x="42997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418557" cy="2462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938217" y="1298427"/>
            <a:ext cx="8703738" cy="8663979"/>
            <a:chOff x="0" y="0"/>
            <a:chExt cx="2292342" cy="228187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92342" cy="2281871"/>
            </a:xfrm>
            <a:custGeom>
              <a:avLst/>
              <a:gdLst/>
              <a:ahLst/>
              <a:cxnLst/>
              <a:rect r="r" b="b" t="t" l="l"/>
              <a:pathLst>
                <a:path h="2281871" w="2292342">
                  <a:moveTo>
                    <a:pt x="45364" y="0"/>
                  </a:moveTo>
                  <a:lnTo>
                    <a:pt x="2246978" y="0"/>
                  </a:lnTo>
                  <a:cubicBezTo>
                    <a:pt x="2259010" y="0"/>
                    <a:pt x="2270548" y="4779"/>
                    <a:pt x="2279056" y="13287"/>
                  </a:cubicBezTo>
                  <a:cubicBezTo>
                    <a:pt x="2287563" y="21794"/>
                    <a:pt x="2292342" y="33333"/>
                    <a:pt x="2292342" y="45364"/>
                  </a:cubicBezTo>
                  <a:lnTo>
                    <a:pt x="2292342" y="2236507"/>
                  </a:lnTo>
                  <a:cubicBezTo>
                    <a:pt x="2292342" y="2261561"/>
                    <a:pt x="2272032" y="2281871"/>
                    <a:pt x="2246978" y="2281871"/>
                  </a:cubicBezTo>
                  <a:lnTo>
                    <a:pt x="45364" y="2281871"/>
                  </a:lnTo>
                  <a:cubicBezTo>
                    <a:pt x="20310" y="2281871"/>
                    <a:pt x="0" y="2261561"/>
                    <a:pt x="0" y="2236507"/>
                  </a:cubicBezTo>
                  <a:lnTo>
                    <a:pt x="0" y="45364"/>
                  </a:lnTo>
                  <a:cubicBezTo>
                    <a:pt x="0" y="20310"/>
                    <a:pt x="20310" y="0"/>
                    <a:pt x="453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292342" cy="2319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91046" y="1133475"/>
            <a:ext cx="7431087" cy="8888253"/>
            <a:chOff x="0" y="0"/>
            <a:chExt cx="1957159" cy="23409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57159" cy="2340939"/>
            </a:xfrm>
            <a:custGeom>
              <a:avLst/>
              <a:gdLst/>
              <a:ahLst/>
              <a:cxnLst/>
              <a:rect r="r" b="b" t="t" l="l"/>
              <a:pathLst>
                <a:path h="2340939" w="1957159">
                  <a:moveTo>
                    <a:pt x="53133" y="0"/>
                  </a:moveTo>
                  <a:lnTo>
                    <a:pt x="1904025" y="0"/>
                  </a:lnTo>
                  <a:cubicBezTo>
                    <a:pt x="1933370" y="0"/>
                    <a:pt x="1957159" y="23789"/>
                    <a:pt x="1957159" y="53133"/>
                  </a:cubicBezTo>
                  <a:lnTo>
                    <a:pt x="1957159" y="2287806"/>
                  </a:lnTo>
                  <a:cubicBezTo>
                    <a:pt x="1957159" y="2301898"/>
                    <a:pt x="1951561" y="2315412"/>
                    <a:pt x="1941596" y="2325377"/>
                  </a:cubicBezTo>
                  <a:cubicBezTo>
                    <a:pt x="1931632" y="2335341"/>
                    <a:pt x="1918117" y="2340939"/>
                    <a:pt x="1904025" y="2340939"/>
                  </a:cubicBezTo>
                  <a:lnTo>
                    <a:pt x="53133" y="2340939"/>
                  </a:lnTo>
                  <a:cubicBezTo>
                    <a:pt x="23789" y="2340939"/>
                    <a:pt x="0" y="2317151"/>
                    <a:pt x="0" y="2287806"/>
                  </a:cubicBezTo>
                  <a:lnTo>
                    <a:pt x="0" y="53133"/>
                  </a:lnTo>
                  <a:cubicBezTo>
                    <a:pt x="0" y="23789"/>
                    <a:pt x="23789" y="0"/>
                    <a:pt x="53133" y="0"/>
                  </a:cubicBezTo>
                  <a:close/>
                </a:path>
              </a:pathLst>
            </a:custGeom>
            <a:solidFill>
              <a:srgbClr val="DF573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957159" cy="2379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17135" y="1873123"/>
            <a:ext cx="7141049" cy="7385177"/>
          </a:xfrm>
          <a:custGeom>
            <a:avLst/>
            <a:gdLst/>
            <a:ahLst/>
            <a:cxnLst/>
            <a:rect r="r" b="b" t="t" l="l"/>
            <a:pathLst>
              <a:path h="7385177" w="7141049">
                <a:moveTo>
                  <a:pt x="0" y="0"/>
                </a:moveTo>
                <a:lnTo>
                  <a:pt x="7141049" y="0"/>
                </a:lnTo>
                <a:lnTo>
                  <a:pt x="7141049" y="7385177"/>
                </a:lnTo>
                <a:lnTo>
                  <a:pt x="0" y="7385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86" t="0" r="-2459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24063" y="-142875"/>
            <a:ext cx="9628309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Wskazówki dla Rodziców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38217" y="1241277"/>
            <a:ext cx="8512410" cy="9161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“Rodzicu- masz w sobie WIELKĄ siłę”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Tak TY!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Właśnie TY!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nikt inny, nie zastąpi Cię..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Twojego głosu.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Twojego spojrzenia.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Twojej uwagi.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Twojego ciepła.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Twojego uczucia.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Jesteś bohaterem na całe życie.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 dopiero COŚ, prawda?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 bój się, że masz potknięcia,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popełniasz błędy...każdy bohater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miewa “gorsze dni” i...za każdym razem 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próbuje raz jeszcze.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 zawsze jest WARTO.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 zawsze jest dla KOGO.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RODZICU, jesteś PRAWDZIWYM bohaterem!”</a:t>
            </a:r>
          </a:p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 Kamila Olga-psycholog</a:t>
            </a:r>
          </a:p>
          <a:p>
            <a:pPr algn="ctr">
              <a:lnSpc>
                <a:spcPts val="3866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13249" y="1288880"/>
            <a:ext cx="12419881" cy="8853491"/>
          </a:xfrm>
          <a:custGeom>
            <a:avLst/>
            <a:gdLst/>
            <a:ahLst/>
            <a:cxnLst/>
            <a:rect r="r" b="b" t="t" l="l"/>
            <a:pathLst>
              <a:path h="8853491" w="12419881">
                <a:moveTo>
                  <a:pt x="0" y="0"/>
                </a:moveTo>
                <a:lnTo>
                  <a:pt x="12419881" y="0"/>
                </a:lnTo>
                <a:lnTo>
                  <a:pt x="12419881" y="8853491"/>
                </a:lnTo>
                <a:lnTo>
                  <a:pt x="0" y="88534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10142" y="-6520"/>
            <a:ext cx="11516492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Kącik Przedszkolaka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5338" t="-52323" r="-23807" b="-1248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936">
            <a:off x="-1011244" y="2725900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0" y="0"/>
                </a:moveTo>
                <a:lnTo>
                  <a:pt x="3256758" y="0"/>
                </a:lnTo>
                <a:lnTo>
                  <a:pt x="3256758" y="2555198"/>
                </a:lnTo>
                <a:lnTo>
                  <a:pt x="0" y="255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5276936">
            <a:off x="15630921" y="3592514"/>
            <a:ext cx="3256758" cy="2555198"/>
          </a:xfrm>
          <a:custGeom>
            <a:avLst/>
            <a:gdLst/>
            <a:ahLst/>
            <a:cxnLst/>
            <a:rect r="r" b="b" t="t" l="l"/>
            <a:pathLst>
              <a:path h="2555198" w="3256758">
                <a:moveTo>
                  <a:pt x="3256758" y="2555198"/>
                </a:moveTo>
                <a:lnTo>
                  <a:pt x="0" y="2555198"/>
                </a:lnTo>
                <a:lnTo>
                  <a:pt x="0" y="0"/>
                </a:lnTo>
                <a:lnTo>
                  <a:pt x="3256758" y="0"/>
                </a:lnTo>
                <a:lnTo>
                  <a:pt x="3256758" y="2555198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51218" y="1288880"/>
            <a:ext cx="6366687" cy="8998120"/>
          </a:xfrm>
          <a:custGeom>
            <a:avLst/>
            <a:gdLst/>
            <a:ahLst/>
            <a:cxnLst/>
            <a:rect r="r" b="b" t="t" l="l"/>
            <a:pathLst>
              <a:path h="8998120" w="6366687">
                <a:moveTo>
                  <a:pt x="0" y="0"/>
                </a:moveTo>
                <a:lnTo>
                  <a:pt x="6366688" y="0"/>
                </a:lnTo>
                <a:lnTo>
                  <a:pt x="6366688" y="8998120"/>
                </a:lnTo>
                <a:lnTo>
                  <a:pt x="0" y="8998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10142" y="-6520"/>
            <a:ext cx="11516492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Kącik Przedszkolaka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0" r="0" b="-184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5417" y="-482617"/>
            <a:ext cx="5311631" cy="4486115"/>
          </a:xfrm>
          <a:custGeom>
            <a:avLst/>
            <a:gdLst/>
            <a:ahLst/>
            <a:cxnLst/>
            <a:rect r="r" b="b" t="t" l="l"/>
            <a:pathLst>
              <a:path h="4486115" w="5311631">
                <a:moveTo>
                  <a:pt x="0" y="0"/>
                </a:moveTo>
                <a:lnTo>
                  <a:pt x="5311631" y="0"/>
                </a:lnTo>
                <a:lnTo>
                  <a:pt x="5311631" y="4486116"/>
                </a:lnTo>
                <a:lnTo>
                  <a:pt x="0" y="448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522534" y="-482617"/>
            <a:ext cx="3708770" cy="3132366"/>
          </a:xfrm>
          <a:custGeom>
            <a:avLst/>
            <a:gdLst/>
            <a:ahLst/>
            <a:cxnLst/>
            <a:rect r="r" b="b" t="t" l="l"/>
            <a:pathLst>
              <a:path h="3132366" w="3708770">
                <a:moveTo>
                  <a:pt x="3708770" y="0"/>
                </a:moveTo>
                <a:lnTo>
                  <a:pt x="0" y="0"/>
                </a:lnTo>
                <a:lnTo>
                  <a:pt x="0" y="3132366"/>
                </a:lnTo>
                <a:lnTo>
                  <a:pt x="3708770" y="3132366"/>
                </a:lnTo>
                <a:lnTo>
                  <a:pt x="370877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21885" y="7542252"/>
            <a:ext cx="12244230" cy="2744748"/>
          </a:xfrm>
          <a:custGeom>
            <a:avLst/>
            <a:gdLst/>
            <a:ahLst/>
            <a:cxnLst/>
            <a:rect r="r" b="b" t="t" l="l"/>
            <a:pathLst>
              <a:path h="2744748" w="12244230">
                <a:moveTo>
                  <a:pt x="0" y="0"/>
                </a:moveTo>
                <a:lnTo>
                  <a:pt x="12244230" y="0"/>
                </a:lnTo>
                <a:lnTo>
                  <a:pt x="12244230" y="2744748"/>
                </a:lnTo>
                <a:lnTo>
                  <a:pt x="0" y="274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2892" y="3107288"/>
            <a:ext cx="16922216" cy="9515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03"/>
              </a:lnSpc>
            </a:pPr>
            <a:r>
              <a:rPr lang="en-US" sz="8074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Zapraszamy na kolejny numer gazetki                                               </a:t>
            </a:r>
            <a:r>
              <a:rPr lang="en-US" sz="8074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         </a:t>
            </a:r>
            <a:r>
              <a:rPr lang="en-US" sz="8074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w  listopadzie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                               </a:t>
            </a:r>
            <a:r>
              <a:rPr lang="en-US" sz="5000">
                <a:solidFill>
                  <a:srgbClr val="DF573B"/>
                </a:solidFill>
                <a:latin typeface="Cortado"/>
                <a:ea typeface="Cortado"/>
                <a:cs typeface="Cortado"/>
                <a:sym typeface="Cortado"/>
              </a:rPr>
              <a:t>Opracowała Sonia Peplińska</a:t>
            </a:r>
          </a:p>
          <a:p>
            <a:pPr algn="ctr">
              <a:lnSpc>
                <a:spcPts val="23338"/>
              </a:lnSpc>
            </a:pPr>
          </a:p>
          <a:p>
            <a:pPr algn="ctr">
              <a:lnSpc>
                <a:spcPts val="2333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DAGSnYuyNxM</dc:identifier>
  <dcterms:modified xsi:type="dcterms:W3CDTF">2011-08-01T06:04:30Z</dcterms:modified>
  <cp:revision>1</cp:revision>
  <dc:title>GAZETKA “NIEZAPOMINAJKA” DLA DZIECI I RODZICóW PRZEDSZKOLA NR 28 W GDYNI</dc:title>
</cp:coreProperties>
</file>