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Marykate" charset="1" panose="00000000000000000000"/>
      <p:regular r:id="rId28"/>
    </p:embeddedFont>
    <p:embeddedFont>
      <p:font typeface="Together" charset="1" panose="00000500000000000000"/>
      <p:regular r:id="rId29"/>
    </p:embeddedFont>
    <p:embeddedFont>
      <p:font typeface="Open Sans 1 Bold" charset="1" panose="020B0806030504020204"/>
      <p:regular r:id="rId30"/>
    </p:embeddedFont>
    <p:embeddedFont>
      <p:font typeface="Open Sans 1" charset="1" panose="020B0606030504020204"/>
      <p:regular r:id="rId31"/>
    </p:embeddedFont>
    <p:embeddedFont>
      <p:font typeface="Open Sans 2 Bold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4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4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48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png" Type="http://schemas.openxmlformats.org/officeDocument/2006/relationships/image"/><Relationship Id="rId12" Target="../media/image59.png" Type="http://schemas.openxmlformats.org/officeDocument/2006/relationships/image"/><Relationship Id="rId13" Target="../media/image60.png" Type="http://schemas.openxmlformats.org/officeDocument/2006/relationships/image"/><Relationship Id="rId14" Target="../media/image61.svg" Type="http://schemas.openxmlformats.org/officeDocument/2006/relationships/image"/><Relationship Id="rId15" Target="../media/image62.png" Type="http://schemas.openxmlformats.org/officeDocument/2006/relationships/image"/><Relationship Id="rId16" Target="../media/image63.png" Type="http://schemas.openxmlformats.org/officeDocument/2006/relationships/image"/><Relationship Id="rId17" Target="../media/image64.jpeg" Type="http://schemas.openxmlformats.org/officeDocument/2006/relationships/image"/><Relationship Id="rId18" Target="../media/image65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png" Type="http://schemas.openxmlformats.org/officeDocument/2006/relationships/image"/><Relationship Id="rId12" Target="../media/image59.png" Type="http://schemas.openxmlformats.org/officeDocument/2006/relationships/image"/><Relationship Id="rId13" Target="../media/image60.png" Type="http://schemas.openxmlformats.org/officeDocument/2006/relationships/image"/><Relationship Id="rId14" Target="../media/image61.svg" Type="http://schemas.openxmlformats.org/officeDocument/2006/relationships/image"/><Relationship Id="rId15" Target="../media/image62.png" Type="http://schemas.openxmlformats.org/officeDocument/2006/relationships/image"/><Relationship Id="rId16" Target="../media/image63.png" Type="http://schemas.openxmlformats.org/officeDocument/2006/relationships/image"/><Relationship Id="rId17" Target="../media/image66.jpeg" Type="http://schemas.openxmlformats.org/officeDocument/2006/relationships/image"/><Relationship Id="rId18" Target="../media/image67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png" Type="http://schemas.openxmlformats.org/officeDocument/2006/relationships/image"/><Relationship Id="rId12" Target="../media/image59.png" Type="http://schemas.openxmlformats.org/officeDocument/2006/relationships/image"/><Relationship Id="rId13" Target="../media/image60.png" Type="http://schemas.openxmlformats.org/officeDocument/2006/relationships/image"/><Relationship Id="rId14" Target="../media/image61.svg" Type="http://schemas.openxmlformats.org/officeDocument/2006/relationships/image"/><Relationship Id="rId15" Target="../media/image62.png" Type="http://schemas.openxmlformats.org/officeDocument/2006/relationships/image"/><Relationship Id="rId16" Target="../media/image63.png" Type="http://schemas.openxmlformats.org/officeDocument/2006/relationships/image"/><Relationship Id="rId17" Target="../media/image68.jpeg" Type="http://schemas.openxmlformats.org/officeDocument/2006/relationships/image"/><Relationship Id="rId18" Target="../media/image69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14" Target="../media/image76.pn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jpe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jpe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21.png" Type="http://schemas.openxmlformats.org/officeDocument/2006/relationships/image"/><Relationship Id="rId12" Target="../media/image22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jpe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jpe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svg" Type="http://schemas.openxmlformats.org/officeDocument/2006/relationships/image"/><Relationship Id="rId4" Target="../media/image8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jpeg" Type="http://schemas.openxmlformats.org/officeDocument/2006/relationships/image"/><Relationship Id="rId11" Target="../media/image32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jpeg" Type="http://schemas.openxmlformats.org/officeDocument/2006/relationships/image"/><Relationship Id="rId11" Target="../media/image32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4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44922" y="4476811"/>
            <a:ext cx="4714378" cy="5588164"/>
          </a:xfrm>
          <a:custGeom>
            <a:avLst/>
            <a:gdLst/>
            <a:ahLst/>
            <a:cxnLst/>
            <a:rect r="r" b="b" t="t" l="l"/>
            <a:pathLst>
              <a:path h="5588164" w="4714378">
                <a:moveTo>
                  <a:pt x="0" y="0"/>
                </a:moveTo>
                <a:lnTo>
                  <a:pt x="4714378" y="0"/>
                </a:lnTo>
                <a:lnTo>
                  <a:pt x="4714378" y="5588163"/>
                </a:lnTo>
                <a:lnTo>
                  <a:pt x="0" y="5588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95125" y="8503202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30158" y="8503202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94886" y="8503202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77964" y="8366401"/>
            <a:ext cx="1774068" cy="1783798"/>
          </a:xfrm>
          <a:custGeom>
            <a:avLst/>
            <a:gdLst/>
            <a:ahLst/>
            <a:cxnLst/>
            <a:rect r="r" b="b" t="t" l="l"/>
            <a:pathLst>
              <a:path h="1783798" w="177406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41106" y="861646"/>
            <a:ext cx="10677916" cy="3456975"/>
          </a:xfrm>
          <a:custGeom>
            <a:avLst/>
            <a:gdLst/>
            <a:ahLst/>
            <a:cxnLst/>
            <a:rect r="r" b="b" t="t" l="l"/>
            <a:pathLst>
              <a:path h="3456975" w="10677916">
                <a:moveTo>
                  <a:pt x="0" y="0"/>
                </a:moveTo>
                <a:lnTo>
                  <a:pt x="10677916" y="0"/>
                </a:lnTo>
                <a:lnTo>
                  <a:pt x="10677916" y="3456976"/>
                </a:lnTo>
                <a:lnTo>
                  <a:pt x="0" y="3456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5456" y="94808"/>
            <a:ext cx="4603972" cy="4114800"/>
          </a:xfrm>
          <a:custGeom>
            <a:avLst/>
            <a:gdLst/>
            <a:ahLst/>
            <a:cxnLst/>
            <a:rect r="r" b="b" t="t" l="l"/>
            <a:pathLst>
              <a:path h="4114800" w="4603972">
                <a:moveTo>
                  <a:pt x="0" y="0"/>
                </a:moveTo>
                <a:lnTo>
                  <a:pt x="4603972" y="0"/>
                </a:lnTo>
                <a:lnTo>
                  <a:pt x="4603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4658166"/>
            <a:ext cx="9001698" cy="5929868"/>
          </a:xfrm>
          <a:custGeom>
            <a:avLst/>
            <a:gdLst/>
            <a:ahLst/>
            <a:cxnLst/>
            <a:rect r="r" b="b" t="t" l="l"/>
            <a:pathLst>
              <a:path h="5929868" w="9001698">
                <a:moveTo>
                  <a:pt x="0" y="0"/>
                </a:moveTo>
                <a:lnTo>
                  <a:pt x="9001698" y="0"/>
                </a:lnTo>
                <a:lnTo>
                  <a:pt x="9001698" y="5929868"/>
                </a:lnTo>
                <a:lnTo>
                  <a:pt x="0" y="5929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695044" y="1137371"/>
            <a:ext cx="9399685" cy="3181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93982"/>
                </a:solidFill>
                <a:latin typeface="Marykate"/>
              </a:rPr>
              <a:t>Gazetka “Niezapominajka”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93982"/>
                </a:solidFill>
                <a:latin typeface="Marykate"/>
              </a:rPr>
              <a:t>dla Dzieci i Rodziców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293982"/>
                </a:solidFill>
                <a:latin typeface="Marykate"/>
              </a:rPr>
              <a:t>Przedszkola nr 28 w Gdyni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373" y="576402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66889" y="9439962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4123" y="9613398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5373" y="2297461"/>
            <a:ext cx="7769908" cy="7435718"/>
          </a:xfrm>
          <a:custGeom>
            <a:avLst/>
            <a:gdLst/>
            <a:ahLst/>
            <a:cxnLst/>
            <a:rect r="r" b="b" t="t" l="l"/>
            <a:pathLst>
              <a:path h="7435718" w="7769908">
                <a:moveTo>
                  <a:pt x="0" y="0"/>
                </a:moveTo>
                <a:lnTo>
                  <a:pt x="7769908" y="0"/>
                </a:lnTo>
                <a:lnTo>
                  <a:pt x="7769908" y="7435718"/>
                </a:lnTo>
                <a:lnTo>
                  <a:pt x="0" y="7435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97302"/>
            <a:ext cx="18109311" cy="178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3.„Zuzia idzie do szkoły” LianeSchneiderEva, Wenzel-Bürger,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wydawnictwo Media Rodzina.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8017" y="7856565"/>
            <a:ext cx="4036083" cy="34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reści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70390" y="2524391"/>
            <a:ext cx="9738921" cy="5906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To książka z serii „Mądra Mysz”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o przygodach Zuzi i jej rodziny.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Czytelnicy mogli poznać Zuzię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 i jej przyjaciół jeszcze z czasów przedszkola. Tym razem nasza bohaterka przeżywa swój pierwszy dzień w szkole.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Bogato ilustrowana, pełna szczegółów opowieść o szkolnej rzeczywistości.</a:t>
            </a:r>
          </a:p>
          <a:p>
            <a:pPr algn="ctr">
              <a:lnSpc>
                <a:spcPts val="5215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373" y="576402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66889" y="9439962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4123" y="9613398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0488" y="1028700"/>
            <a:ext cx="6495621" cy="9030040"/>
          </a:xfrm>
          <a:custGeom>
            <a:avLst/>
            <a:gdLst/>
            <a:ahLst/>
            <a:cxnLst/>
            <a:rect r="r" b="b" t="t" l="l"/>
            <a:pathLst>
              <a:path h="9030040" w="6495621">
                <a:moveTo>
                  <a:pt x="0" y="0"/>
                </a:moveTo>
                <a:lnTo>
                  <a:pt x="6495621" y="0"/>
                </a:lnTo>
                <a:lnTo>
                  <a:pt x="6495621" y="9030040"/>
                </a:lnTo>
                <a:lnTo>
                  <a:pt x="0" y="9030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97302"/>
            <a:ext cx="18109311" cy="1180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4. Co się stało z Albertem?” Bergstrom Gunilla, wydawnictwo „Zakamarki” 2014.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8017" y="7856565"/>
            <a:ext cx="4036083" cy="34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reści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53651" y="2446549"/>
            <a:ext cx="9738921" cy="6564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O tym jakie emocje mogą pojawić się przed rozpoczęciem szkoły, opowiada także jedna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 z przygód Alberta. Chłopiec nie może spać w nocy, bo myśli o tym, co go czeka pierwszego dnia szkoły. Pomaga mu rozmowa z tatą. Po pierwszym dniu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w szkole, okazuje się, że nie tylko Albert </a:t>
            </a:r>
          </a:p>
          <a:p>
            <a:pPr algn="ctr">
              <a:lnSpc>
                <a:spcPts val="5215"/>
              </a:lnSpc>
            </a:pPr>
            <a:r>
              <a:rPr lang="en-US" sz="3725">
                <a:solidFill>
                  <a:srgbClr val="FFFFFF"/>
                </a:solidFill>
                <a:latin typeface="Open Sans 1"/>
              </a:rPr>
              <a:t>czuł niepokój i niepewność. </a:t>
            </a:r>
          </a:p>
          <a:p>
            <a:pPr algn="ctr">
              <a:lnSpc>
                <a:spcPts val="5215"/>
              </a:lnSpc>
            </a:pPr>
          </a:p>
          <a:p>
            <a:pPr algn="ctr">
              <a:lnSpc>
                <a:spcPts val="5215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373" y="576402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66889" y="9439962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4123" y="9613398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37625" y="3706350"/>
            <a:ext cx="6324807" cy="6026830"/>
          </a:xfrm>
          <a:custGeom>
            <a:avLst/>
            <a:gdLst/>
            <a:ahLst/>
            <a:cxnLst/>
            <a:rect r="r" b="b" t="t" l="l"/>
            <a:pathLst>
              <a:path h="6026830" w="6324807">
                <a:moveTo>
                  <a:pt x="0" y="0"/>
                </a:moveTo>
                <a:lnTo>
                  <a:pt x="6324807" y="0"/>
                </a:lnTo>
                <a:lnTo>
                  <a:pt x="6324807" y="6026829"/>
                </a:lnTo>
                <a:lnTo>
                  <a:pt x="0" y="6026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5373" y="509727"/>
            <a:ext cx="18109311" cy="7179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 Bold"/>
              </a:rPr>
              <a:t>Książek dla dzieci o adaptacji przedszkolnej jest dużo,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 Bold"/>
              </a:rPr>
              <a:t>opisują jak wygląda dzień</a:t>
            </a:r>
            <a:r>
              <a:rPr lang="en-US" sz="3399">
                <a:solidFill>
                  <a:srgbClr val="FFFFFF"/>
                </a:solidFill>
                <a:latin typeface="Open Sans 1 Bold"/>
              </a:rPr>
              <a:t>w przedszkolu. Razem z bohaterami opowieści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 Bold"/>
              </a:rPr>
              <a:t>dzieci oswajają i poznają przedszkolną rzeczywistość.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 Bold"/>
              </a:rPr>
              <a:t>Szczególnie polecam następujące tytuły: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1. „Kicia Kocia w przedszkolu” Anita Głowińska, wydawnictwo Media Rodzina.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48017" y="7856565"/>
            <a:ext cx="4036083" cy="34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reści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373" y="576402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66889" y="9439962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4123" y="9613398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84200" y="2368566"/>
            <a:ext cx="5110484" cy="5599786"/>
          </a:xfrm>
          <a:custGeom>
            <a:avLst/>
            <a:gdLst/>
            <a:ahLst/>
            <a:cxnLst/>
            <a:rect r="r" b="b" t="t" l="l"/>
            <a:pathLst>
              <a:path h="5599786" w="5110484">
                <a:moveTo>
                  <a:pt x="0" y="0"/>
                </a:moveTo>
                <a:lnTo>
                  <a:pt x="5110485" y="0"/>
                </a:lnTo>
                <a:lnTo>
                  <a:pt x="5110485" y="5599786"/>
                </a:lnTo>
                <a:lnTo>
                  <a:pt x="0" y="559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15362" y="2406450"/>
            <a:ext cx="5818289" cy="5516790"/>
          </a:xfrm>
          <a:custGeom>
            <a:avLst/>
            <a:gdLst/>
            <a:ahLst/>
            <a:cxnLst/>
            <a:rect r="r" b="b" t="t" l="l"/>
            <a:pathLst>
              <a:path h="5516790" w="5818289">
                <a:moveTo>
                  <a:pt x="0" y="0"/>
                </a:moveTo>
                <a:lnTo>
                  <a:pt x="5818289" y="0"/>
                </a:lnTo>
                <a:lnTo>
                  <a:pt x="5818289" y="5516790"/>
                </a:lnTo>
                <a:lnTo>
                  <a:pt x="0" y="5516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8017" y="7856565"/>
            <a:ext cx="4036083" cy="34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reści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5193" y="254413"/>
            <a:ext cx="8798627" cy="2114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1"/>
              </a:rPr>
              <a:t>2.     </a:t>
            </a:r>
            <a:r>
              <a:rPr lang="en-US" sz="3000">
                <a:solidFill>
                  <a:srgbClr val="FFFFFF"/>
                </a:solidFill>
                <a:latin typeface="Open Sans 1"/>
              </a:rPr>
              <a:t>„Maks idzie do przedszkola” ,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1"/>
              </a:rPr>
              <a:t>Christian Tielmann,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1"/>
              </a:rPr>
              <a:t>wydawnictwo „Media Rodzina”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254413"/>
            <a:ext cx="8590885" cy="2114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 1"/>
              </a:rPr>
              <a:t>3.„Dusia i Psinek-Świnek. Pierwszy dzień w przedszkolu” Justyna Bednarek, wydawnictwo Nasza Księgarnia.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94976" y="8209827"/>
            <a:ext cx="14806580" cy="2980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Udanej lektury i rozmów o emocjach i uczuciach towarzyszącym dzieciom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w poznawaniu nowej rzeczywistości przedszkolnej i szkolnej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  <a:ea typeface="Open Sans 1"/>
              </a:rPr>
              <a:t>życzy nauczycielka grupa III P. Katarzyna Samujło 😊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5F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5125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30158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4119">
            <a:off x="458716" y="8680971"/>
            <a:ext cx="1536342" cy="1382707"/>
          </a:xfrm>
          <a:custGeom>
            <a:avLst/>
            <a:gdLst/>
            <a:ahLst/>
            <a:cxnLst/>
            <a:rect r="r" b="b" t="t" l="l"/>
            <a:pathLst>
              <a:path h="1382707" w="1536342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94886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233648">
            <a:off x="2586722" y="8745942"/>
            <a:ext cx="1292693" cy="2201180"/>
          </a:xfrm>
          <a:custGeom>
            <a:avLst/>
            <a:gdLst/>
            <a:ahLst/>
            <a:cxnLst/>
            <a:rect r="r" b="b" t="t" l="l"/>
            <a:pathLst>
              <a:path h="2201180" w="1292693">
                <a:moveTo>
                  <a:pt x="0" y="0"/>
                </a:moveTo>
                <a:lnTo>
                  <a:pt x="1292693" y="0"/>
                </a:lnTo>
                <a:lnTo>
                  <a:pt x="1292693" y="2201180"/>
                </a:lnTo>
                <a:lnTo>
                  <a:pt x="0" y="2201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0683" y="213830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0"/>
                </a:lnTo>
                <a:lnTo>
                  <a:pt x="0" y="1629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52082" y="-225839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1"/>
                </a:lnTo>
                <a:lnTo>
                  <a:pt x="0" y="1629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36138" y="0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1"/>
                </a:lnTo>
                <a:lnTo>
                  <a:pt x="0" y="1629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10325" y="-606992"/>
            <a:ext cx="6417772" cy="6337550"/>
          </a:xfrm>
          <a:custGeom>
            <a:avLst/>
            <a:gdLst/>
            <a:ahLst/>
            <a:cxnLst/>
            <a:rect r="r" b="b" t="t" l="l"/>
            <a:pathLst>
              <a:path h="6337550" w="6417772">
                <a:moveTo>
                  <a:pt x="0" y="0"/>
                </a:moveTo>
                <a:lnTo>
                  <a:pt x="6417772" y="0"/>
                </a:lnTo>
                <a:lnTo>
                  <a:pt x="6417772" y="6337550"/>
                </a:lnTo>
                <a:lnTo>
                  <a:pt x="0" y="6337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66289" y="8766466"/>
            <a:ext cx="2571587" cy="2160133"/>
          </a:xfrm>
          <a:custGeom>
            <a:avLst/>
            <a:gdLst/>
            <a:ahLst/>
            <a:cxnLst/>
            <a:rect r="r" b="b" t="t" l="l"/>
            <a:pathLst>
              <a:path h="2160133" w="2571587">
                <a:moveTo>
                  <a:pt x="0" y="0"/>
                </a:moveTo>
                <a:lnTo>
                  <a:pt x="2571587" y="0"/>
                </a:lnTo>
                <a:lnTo>
                  <a:pt x="2571587" y="2160132"/>
                </a:lnTo>
                <a:lnTo>
                  <a:pt x="0" y="2160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85042" y="9057822"/>
            <a:ext cx="1919401" cy="1487536"/>
          </a:xfrm>
          <a:custGeom>
            <a:avLst/>
            <a:gdLst/>
            <a:ahLst/>
            <a:cxnLst/>
            <a:rect r="r" b="b" t="t" l="l"/>
            <a:pathLst>
              <a:path h="1487536" w="1919401">
                <a:moveTo>
                  <a:pt x="0" y="0"/>
                </a:moveTo>
                <a:lnTo>
                  <a:pt x="1919401" y="0"/>
                </a:lnTo>
                <a:lnTo>
                  <a:pt x="1919401" y="1487536"/>
                </a:lnTo>
                <a:lnTo>
                  <a:pt x="0" y="148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47318" y="8881831"/>
            <a:ext cx="2170915" cy="1929401"/>
          </a:xfrm>
          <a:custGeom>
            <a:avLst/>
            <a:gdLst/>
            <a:ahLst/>
            <a:cxnLst/>
            <a:rect r="r" b="b" t="t" l="l"/>
            <a:pathLst>
              <a:path h="1929401" w="2170915">
                <a:moveTo>
                  <a:pt x="0" y="0"/>
                </a:moveTo>
                <a:lnTo>
                  <a:pt x="2170916" y="0"/>
                </a:lnTo>
                <a:lnTo>
                  <a:pt x="2170916" y="1929401"/>
                </a:lnTo>
                <a:lnTo>
                  <a:pt x="0" y="1929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61109" y="8559173"/>
            <a:ext cx="2653470" cy="2801168"/>
          </a:xfrm>
          <a:custGeom>
            <a:avLst/>
            <a:gdLst/>
            <a:ahLst/>
            <a:cxnLst/>
            <a:rect r="r" b="b" t="t" l="l"/>
            <a:pathLst>
              <a:path h="2801168" w="2653470">
                <a:moveTo>
                  <a:pt x="0" y="0"/>
                </a:moveTo>
                <a:lnTo>
                  <a:pt x="2653470" y="0"/>
                </a:lnTo>
                <a:lnTo>
                  <a:pt x="2653470" y="2801168"/>
                </a:lnTo>
                <a:lnTo>
                  <a:pt x="0" y="2801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493737" y="8638567"/>
            <a:ext cx="2437317" cy="2288031"/>
          </a:xfrm>
          <a:custGeom>
            <a:avLst/>
            <a:gdLst/>
            <a:ahLst/>
            <a:cxnLst/>
            <a:rect r="r" b="b" t="t" l="l"/>
            <a:pathLst>
              <a:path h="2288031" w="2437317">
                <a:moveTo>
                  <a:pt x="0" y="0"/>
                </a:moveTo>
                <a:lnTo>
                  <a:pt x="2437317" y="0"/>
                </a:lnTo>
                <a:lnTo>
                  <a:pt x="2437317" y="2288031"/>
                </a:lnTo>
                <a:lnTo>
                  <a:pt x="0" y="22880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73929" y="9057822"/>
            <a:ext cx="1712400" cy="1229178"/>
          </a:xfrm>
          <a:custGeom>
            <a:avLst/>
            <a:gdLst/>
            <a:ahLst/>
            <a:cxnLst/>
            <a:rect r="r" b="b" t="t" l="l"/>
            <a:pathLst>
              <a:path h="1229178" w="1712400">
                <a:moveTo>
                  <a:pt x="0" y="0"/>
                </a:moveTo>
                <a:lnTo>
                  <a:pt x="1712400" y="0"/>
                </a:lnTo>
                <a:lnTo>
                  <a:pt x="1712400" y="1229178"/>
                </a:lnTo>
                <a:lnTo>
                  <a:pt x="0" y="12291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8511" r="0" b="-8511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7177" y="2317649"/>
            <a:ext cx="8077266" cy="6241524"/>
          </a:xfrm>
          <a:custGeom>
            <a:avLst/>
            <a:gdLst/>
            <a:ahLst/>
            <a:cxnLst/>
            <a:rect r="r" b="b" t="t" l="l"/>
            <a:pathLst>
              <a:path h="6241524" w="8077266">
                <a:moveTo>
                  <a:pt x="0" y="0"/>
                </a:moveTo>
                <a:lnTo>
                  <a:pt x="8077266" y="0"/>
                </a:lnTo>
                <a:lnTo>
                  <a:pt x="8077266" y="6241524"/>
                </a:lnTo>
                <a:lnTo>
                  <a:pt x="0" y="624152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69887" y="2318170"/>
            <a:ext cx="8647699" cy="6320397"/>
          </a:xfrm>
          <a:custGeom>
            <a:avLst/>
            <a:gdLst/>
            <a:ahLst/>
            <a:cxnLst/>
            <a:rect r="r" b="b" t="t" l="l"/>
            <a:pathLst>
              <a:path h="6320397" w="8647699">
                <a:moveTo>
                  <a:pt x="0" y="0"/>
                </a:moveTo>
                <a:lnTo>
                  <a:pt x="8647699" y="0"/>
                </a:lnTo>
                <a:lnTo>
                  <a:pt x="8647699" y="6320397"/>
                </a:lnTo>
                <a:lnTo>
                  <a:pt x="0" y="63203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028937" y="274163"/>
            <a:ext cx="10201838" cy="18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4583">
                <a:solidFill>
                  <a:srgbClr val="293982"/>
                </a:solidFill>
                <a:latin typeface="Together"/>
              </a:rPr>
              <a:t>Wskazówki dla Rodziców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93982"/>
                </a:solidFill>
                <a:latin typeface="Together"/>
              </a:rPr>
              <a:t>Jak zrozumieć świat Dziecka?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5F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5125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30158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4119">
            <a:off x="458716" y="8680971"/>
            <a:ext cx="1536342" cy="1382707"/>
          </a:xfrm>
          <a:custGeom>
            <a:avLst/>
            <a:gdLst/>
            <a:ahLst/>
            <a:cxnLst/>
            <a:rect r="r" b="b" t="t" l="l"/>
            <a:pathLst>
              <a:path h="1382707" w="1536342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94886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233648">
            <a:off x="2586722" y="8745942"/>
            <a:ext cx="1292693" cy="2201180"/>
          </a:xfrm>
          <a:custGeom>
            <a:avLst/>
            <a:gdLst/>
            <a:ahLst/>
            <a:cxnLst/>
            <a:rect r="r" b="b" t="t" l="l"/>
            <a:pathLst>
              <a:path h="2201180" w="1292693">
                <a:moveTo>
                  <a:pt x="0" y="0"/>
                </a:moveTo>
                <a:lnTo>
                  <a:pt x="1292693" y="0"/>
                </a:lnTo>
                <a:lnTo>
                  <a:pt x="1292693" y="2201180"/>
                </a:lnTo>
                <a:lnTo>
                  <a:pt x="0" y="2201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0683" y="213830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0"/>
                </a:lnTo>
                <a:lnTo>
                  <a:pt x="0" y="1629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52082" y="-225839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1"/>
                </a:lnTo>
                <a:lnTo>
                  <a:pt x="0" y="1629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36138" y="0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1"/>
                </a:lnTo>
                <a:lnTo>
                  <a:pt x="0" y="1629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10325" y="-606992"/>
            <a:ext cx="6417772" cy="6337550"/>
          </a:xfrm>
          <a:custGeom>
            <a:avLst/>
            <a:gdLst/>
            <a:ahLst/>
            <a:cxnLst/>
            <a:rect r="r" b="b" t="t" l="l"/>
            <a:pathLst>
              <a:path h="6337550" w="6417772">
                <a:moveTo>
                  <a:pt x="0" y="0"/>
                </a:moveTo>
                <a:lnTo>
                  <a:pt x="6417772" y="0"/>
                </a:lnTo>
                <a:lnTo>
                  <a:pt x="6417772" y="6337550"/>
                </a:lnTo>
                <a:lnTo>
                  <a:pt x="0" y="6337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66289" y="8766466"/>
            <a:ext cx="2571587" cy="2160133"/>
          </a:xfrm>
          <a:custGeom>
            <a:avLst/>
            <a:gdLst/>
            <a:ahLst/>
            <a:cxnLst/>
            <a:rect r="r" b="b" t="t" l="l"/>
            <a:pathLst>
              <a:path h="2160133" w="2571587">
                <a:moveTo>
                  <a:pt x="0" y="0"/>
                </a:moveTo>
                <a:lnTo>
                  <a:pt x="2571587" y="0"/>
                </a:lnTo>
                <a:lnTo>
                  <a:pt x="2571587" y="2160132"/>
                </a:lnTo>
                <a:lnTo>
                  <a:pt x="0" y="2160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85042" y="9057822"/>
            <a:ext cx="1919401" cy="1487536"/>
          </a:xfrm>
          <a:custGeom>
            <a:avLst/>
            <a:gdLst/>
            <a:ahLst/>
            <a:cxnLst/>
            <a:rect r="r" b="b" t="t" l="l"/>
            <a:pathLst>
              <a:path h="1487536" w="1919401">
                <a:moveTo>
                  <a:pt x="0" y="0"/>
                </a:moveTo>
                <a:lnTo>
                  <a:pt x="1919401" y="0"/>
                </a:lnTo>
                <a:lnTo>
                  <a:pt x="1919401" y="1487536"/>
                </a:lnTo>
                <a:lnTo>
                  <a:pt x="0" y="148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47318" y="8881831"/>
            <a:ext cx="2170915" cy="1929401"/>
          </a:xfrm>
          <a:custGeom>
            <a:avLst/>
            <a:gdLst/>
            <a:ahLst/>
            <a:cxnLst/>
            <a:rect r="r" b="b" t="t" l="l"/>
            <a:pathLst>
              <a:path h="1929401" w="2170915">
                <a:moveTo>
                  <a:pt x="0" y="0"/>
                </a:moveTo>
                <a:lnTo>
                  <a:pt x="2170916" y="0"/>
                </a:lnTo>
                <a:lnTo>
                  <a:pt x="2170916" y="1929401"/>
                </a:lnTo>
                <a:lnTo>
                  <a:pt x="0" y="1929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61109" y="8559173"/>
            <a:ext cx="2653470" cy="2801168"/>
          </a:xfrm>
          <a:custGeom>
            <a:avLst/>
            <a:gdLst/>
            <a:ahLst/>
            <a:cxnLst/>
            <a:rect r="r" b="b" t="t" l="l"/>
            <a:pathLst>
              <a:path h="2801168" w="2653470">
                <a:moveTo>
                  <a:pt x="0" y="0"/>
                </a:moveTo>
                <a:lnTo>
                  <a:pt x="2653470" y="0"/>
                </a:lnTo>
                <a:lnTo>
                  <a:pt x="2653470" y="2801168"/>
                </a:lnTo>
                <a:lnTo>
                  <a:pt x="0" y="2801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493737" y="8638567"/>
            <a:ext cx="2437317" cy="2288031"/>
          </a:xfrm>
          <a:custGeom>
            <a:avLst/>
            <a:gdLst/>
            <a:ahLst/>
            <a:cxnLst/>
            <a:rect r="r" b="b" t="t" l="l"/>
            <a:pathLst>
              <a:path h="2288031" w="2437317">
                <a:moveTo>
                  <a:pt x="0" y="0"/>
                </a:moveTo>
                <a:lnTo>
                  <a:pt x="2437317" y="0"/>
                </a:lnTo>
                <a:lnTo>
                  <a:pt x="2437317" y="2288031"/>
                </a:lnTo>
                <a:lnTo>
                  <a:pt x="0" y="22880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73929" y="9057822"/>
            <a:ext cx="1712400" cy="1229178"/>
          </a:xfrm>
          <a:custGeom>
            <a:avLst/>
            <a:gdLst/>
            <a:ahLst/>
            <a:cxnLst/>
            <a:rect r="r" b="b" t="t" l="l"/>
            <a:pathLst>
              <a:path h="1229178" w="1712400">
                <a:moveTo>
                  <a:pt x="0" y="0"/>
                </a:moveTo>
                <a:lnTo>
                  <a:pt x="1712400" y="0"/>
                </a:lnTo>
                <a:lnTo>
                  <a:pt x="1712400" y="1229178"/>
                </a:lnTo>
                <a:lnTo>
                  <a:pt x="0" y="12291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8511" r="0" b="-8511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2991" y="2242153"/>
            <a:ext cx="8401453" cy="6393558"/>
          </a:xfrm>
          <a:custGeom>
            <a:avLst/>
            <a:gdLst/>
            <a:ahLst/>
            <a:cxnLst/>
            <a:rect r="r" b="b" t="t" l="l"/>
            <a:pathLst>
              <a:path h="6393558" w="8401453">
                <a:moveTo>
                  <a:pt x="0" y="0"/>
                </a:moveTo>
                <a:lnTo>
                  <a:pt x="8401452" y="0"/>
                </a:lnTo>
                <a:lnTo>
                  <a:pt x="8401452" y="6393558"/>
                </a:lnTo>
                <a:lnTo>
                  <a:pt x="0" y="63935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981194" y="2242153"/>
            <a:ext cx="9025085" cy="6442855"/>
          </a:xfrm>
          <a:custGeom>
            <a:avLst/>
            <a:gdLst/>
            <a:ahLst/>
            <a:cxnLst/>
            <a:rect r="r" b="b" t="t" l="l"/>
            <a:pathLst>
              <a:path h="6442855" w="9025085">
                <a:moveTo>
                  <a:pt x="0" y="0"/>
                </a:moveTo>
                <a:lnTo>
                  <a:pt x="9025085" y="0"/>
                </a:lnTo>
                <a:lnTo>
                  <a:pt x="9025085" y="6442855"/>
                </a:lnTo>
                <a:lnTo>
                  <a:pt x="0" y="64428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028937" y="274163"/>
            <a:ext cx="10201838" cy="18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4583">
                <a:solidFill>
                  <a:srgbClr val="293982"/>
                </a:solidFill>
                <a:latin typeface="Together"/>
              </a:rPr>
              <a:t>Wskazówki dla Rodziców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93982"/>
                </a:solidFill>
                <a:latin typeface="Together"/>
              </a:rPr>
              <a:t>Jak zrozumieć świat Dziecka?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5F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5125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30158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94119">
            <a:off x="458716" y="8680971"/>
            <a:ext cx="1536342" cy="1382707"/>
          </a:xfrm>
          <a:custGeom>
            <a:avLst/>
            <a:gdLst/>
            <a:ahLst/>
            <a:cxnLst/>
            <a:rect r="r" b="b" t="t" l="l"/>
            <a:pathLst>
              <a:path h="1382707" w="1536342">
                <a:moveTo>
                  <a:pt x="0" y="0"/>
                </a:moveTo>
                <a:lnTo>
                  <a:pt x="1536342" y="0"/>
                </a:lnTo>
                <a:lnTo>
                  <a:pt x="1536342" y="1382708"/>
                </a:lnTo>
                <a:lnTo>
                  <a:pt x="0" y="1382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94886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233648">
            <a:off x="2586722" y="8745942"/>
            <a:ext cx="1292693" cy="2201180"/>
          </a:xfrm>
          <a:custGeom>
            <a:avLst/>
            <a:gdLst/>
            <a:ahLst/>
            <a:cxnLst/>
            <a:rect r="r" b="b" t="t" l="l"/>
            <a:pathLst>
              <a:path h="2201180" w="1292693">
                <a:moveTo>
                  <a:pt x="0" y="0"/>
                </a:moveTo>
                <a:lnTo>
                  <a:pt x="1292693" y="0"/>
                </a:lnTo>
                <a:lnTo>
                  <a:pt x="1292693" y="2201180"/>
                </a:lnTo>
                <a:lnTo>
                  <a:pt x="0" y="2201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0683" y="213830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0"/>
                </a:lnTo>
                <a:lnTo>
                  <a:pt x="0" y="1629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52082" y="-225839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1"/>
                </a:lnTo>
                <a:lnTo>
                  <a:pt x="0" y="1629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36138" y="0"/>
            <a:ext cx="3891918" cy="1629741"/>
          </a:xfrm>
          <a:custGeom>
            <a:avLst/>
            <a:gdLst/>
            <a:ahLst/>
            <a:cxnLst/>
            <a:rect r="r" b="b" t="t" l="l"/>
            <a:pathLst>
              <a:path h="1629741" w="3891918">
                <a:moveTo>
                  <a:pt x="0" y="0"/>
                </a:moveTo>
                <a:lnTo>
                  <a:pt x="3891918" y="0"/>
                </a:lnTo>
                <a:lnTo>
                  <a:pt x="3891918" y="1629741"/>
                </a:lnTo>
                <a:lnTo>
                  <a:pt x="0" y="16297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10325" y="-606992"/>
            <a:ext cx="6417772" cy="6337550"/>
          </a:xfrm>
          <a:custGeom>
            <a:avLst/>
            <a:gdLst/>
            <a:ahLst/>
            <a:cxnLst/>
            <a:rect r="r" b="b" t="t" l="l"/>
            <a:pathLst>
              <a:path h="6337550" w="6417772">
                <a:moveTo>
                  <a:pt x="0" y="0"/>
                </a:moveTo>
                <a:lnTo>
                  <a:pt x="6417772" y="0"/>
                </a:lnTo>
                <a:lnTo>
                  <a:pt x="6417772" y="6337550"/>
                </a:lnTo>
                <a:lnTo>
                  <a:pt x="0" y="6337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66289" y="8766466"/>
            <a:ext cx="2571587" cy="2160133"/>
          </a:xfrm>
          <a:custGeom>
            <a:avLst/>
            <a:gdLst/>
            <a:ahLst/>
            <a:cxnLst/>
            <a:rect r="r" b="b" t="t" l="l"/>
            <a:pathLst>
              <a:path h="2160133" w="2571587">
                <a:moveTo>
                  <a:pt x="0" y="0"/>
                </a:moveTo>
                <a:lnTo>
                  <a:pt x="2571587" y="0"/>
                </a:lnTo>
                <a:lnTo>
                  <a:pt x="2571587" y="2160132"/>
                </a:lnTo>
                <a:lnTo>
                  <a:pt x="0" y="2160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85042" y="9057822"/>
            <a:ext cx="1919401" cy="1487536"/>
          </a:xfrm>
          <a:custGeom>
            <a:avLst/>
            <a:gdLst/>
            <a:ahLst/>
            <a:cxnLst/>
            <a:rect r="r" b="b" t="t" l="l"/>
            <a:pathLst>
              <a:path h="1487536" w="1919401">
                <a:moveTo>
                  <a:pt x="0" y="0"/>
                </a:moveTo>
                <a:lnTo>
                  <a:pt x="1919401" y="0"/>
                </a:lnTo>
                <a:lnTo>
                  <a:pt x="1919401" y="1487536"/>
                </a:lnTo>
                <a:lnTo>
                  <a:pt x="0" y="148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47318" y="8881831"/>
            <a:ext cx="2170915" cy="1929401"/>
          </a:xfrm>
          <a:custGeom>
            <a:avLst/>
            <a:gdLst/>
            <a:ahLst/>
            <a:cxnLst/>
            <a:rect r="r" b="b" t="t" l="l"/>
            <a:pathLst>
              <a:path h="1929401" w="2170915">
                <a:moveTo>
                  <a:pt x="0" y="0"/>
                </a:moveTo>
                <a:lnTo>
                  <a:pt x="2170916" y="0"/>
                </a:lnTo>
                <a:lnTo>
                  <a:pt x="2170916" y="1929401"/>
                </a:lnTo>
                <a:lnTo>
                  <a:pt x="0" y="1929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61109" y="8559173"/>
            <a:ext cx="2653470" cy="2801168"/>
          </a:xfrm>
          <a:custGeom>
            <a:avLst/>
            <a:gdLst/>
            <a:ahLst/>
            <a:cxnLst/>
            <a:rect r="r" b="b" t="t" l="l"/>
            <a:pathLst>
              <a:path h="2801168" w="2653470">
                <a:moveTo>
                  <a:pt x="0" y="0"/>
                </a:moveTo>
                <a:lnTo>
                  <a:pt x="2653470" y="0"/>
                </a:lnTo>
                <a:lnTo>
                  <a:pt x="2653470" y="2801168"/>
                </a:lnTo>
                <a:lnTo>
                  <a:pt x="0" y="2801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493737" y="8638567"/>
            <a:ext cx="2437317" cy="2288031"/>
          </a:xfrm>
          <a:custGeom>
            <a:avLst/>
            <a:gdLst/>
            <a:ahLst/>
            <a:cxnLst/>
            <a:rect r="r" b="b" t="t" l="l"/>
            <a:pathLst>
              <a:path h="2288031" w="2437317">
                <a:moveTo>
                  <a:pt x="0" y="0"/>
                </a:moveTo>
                <a:lnTo>
                  <a:pt x="2437317" y="0"/>
                </a:lnTo>
                <a:lnTo>
                  <a:pt x="2437317" y="2288031"/>
                </a:lnTo>
                <a:lnTo>
                  <a:pt x="0" y="22880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073929" y="9057822"/>
            <a:ext cx="1712400" cy="1229178"/>
          </a:xfrm>
          <a:custGeom>
            <a:avLst/>
            <a:gdLst/>
            <a:ahLst/>
            <a:cxnLst/>
            <a:rect r="r" b="b" t="t" l="l"/>
            <a:pathLst>
              <a:path h="1229178" w="1712400">
                <a:moveTo>
                  <a:pt x="0" y="0"/>
                </a:moveTo>
                <a:lnTo>
                  <a:pt x="1712400" y="0"/>
                </a:lnTo>
                <a:lnTo>
                  <a:pt x="1712400" y="1229178"/>
                </a:lnTo>
                <a:lnTo>
                  <a:pt x="0" y="122917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8511" r="0" b="-8511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81350" y="2340926"/>
            <a:ext cx="8848506" cy="6291281"/>
          </a:xfrm>
          <a:custGeom>
            <a:avLst/>
            <a:gdLst/>
            <a:ahLst/>
            <a:cxnLst/>
            <a:rect r="r" b="b" t="t" l="l"/>
            <a:pathLst>
              <a:path h="6291281" w="8848506">
                <a:moveTo>
                  <a:pt x="0" y="0"/>
                </a:moveTo>
                <a:lnTo>
                  <a:pt x="8848506" y="0"/>
                </a:lnTo>
                <a:lnTo>
                  <a:pt x="8848506" y="6291282"/>
                </a:lnTo>
                <a:lnTo>
                  <a:pt x="0" y="62912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458470" y="2340926"/>
            <a:ext cx="8372870" cy="6291281"/>
          </a:xfrm>
          <a:custGeom>
            <a:avLst/>
            <a:gdLst/>
            <a:ahLst/>
            <a:cxnLst/>
            <a:rect r="r" b="b" t="t" l="l"/>
            <a:pathLst>
              <a:path h="6291281" w="8372870">
                <a:moveTo>
                  <a:pt x="0" y="0"/>
                </a:moveTo>
                <a:lnTo>
                  <a:pt x="8372870" y="0"/>
                </a:lnTo>
                <a:lnTo>
                  <a:pt x="8372870" y="6291282"/>
                </a:lnTo>
                <a:lnTo>
                  <a:pt x="0" y="629128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028937" y="274163"/>
            <a:ext cx="10201838" cy="18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6"/>
              </a:lnSpc>
            </a:pPr>
            <a:r>
              <a:rPr lang="en-US" sz="4583">
                <a:solidFill>
                  <a:srgbClr val="293982"/>
                </a:solidFill>
                <a:latin typeface="Together"/>
              </a:rPr>
              <a:t>Wskazówki dla Rodziców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93982"/>
                </a:solidFill>
                <a:latin typeface="Together"/>
              </a:rPr>
              <a:t>Jak zrozumieć świat Dziecka?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956650" y="166205"/>
            <a:ext cx="3852168" cy="860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93982"/>
                </a:solidFill>
                <a:latin typeface="Open Sans 1 Bold"/>
              </a:rPr>
              <a:t>Źródło materiałów: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93982"/>
                </a:solidFill>
                <a:latin typeface="Open Sans 1 Bold"/>
              </a:rPr>
              <a:t>Kamila Olga Psychologia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90227" y="7916128"/>
            <a:ext cx="24904778" cy="1808005"/>
            <a:chOff x="0" y="0"/>
            <a:chExt cx="33206371" cy="241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308389" y="8315357"/>
            <a:ext cx="24904778" cy="1808005"/>
            <a:chOff x="0" y="0"/>
            <a:chExt cx="33206371" cy="2410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3308389" y="8478995"/>
            <a:ext cx="24904778" cy="1808005"/>
            <a:chOff x="0" y="0"/>
            <a:chExt cx="33206371" cy="24106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2574719" y="8943430"/>
            <a:ext cx="24904778" cy="1808005"/>
            <a:chOff x="0" y="0"/>
            <a:chExt cx="33206371" cy="24106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2574719" y="9080902"/>
            <a:ext cx="24904778" cy="1808005"/>
            <a:chOff x="0" y="0"/>
            <a:chExt cx="33206371" cy="241067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-713291" y="-591251"/>
            <a:ext cx="3251727" cy="3239902"/>
          </a:xfrm>
          <a:custGeom>
            <a:avLst/>
            <a:gdLst/>
            <a:ahLst/>
            <a:cxnLst/>
            <a:rect r="r" b="b" t="t" l="l"/>
            <a:pathLst>
              <a:path h="3239902" w="3251727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296351" y="2581326"/>
            <a:ext cx="5111285" cy="6638033"/>
          </a:xfrm>
          <a:custGeom>
            <a:avLst/>
            <a:gdLst/>
            <a:ahLst/>
            <a:cxnLst/>
            <a:rect r="r" b="b" t="t" l="l"/>
            <a:pathLst>
              <a:path h="6638033" w="5111285">
                <a:moveTo>
                  <a:pt x="0" y="0"/>
                </a:moveTo>
                <a:lnTo>
                  <a:pt x="5111285" y="0"/>
                </a:lnTo>
                <a:lnTo>
                  <a:pt x="5111285" y="6638033"/>
                </a:lnTo>
                <a:lnTo>
                  <a:pt x="0" y="6638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01387" y="0"/>
            <a:ext cx="4722106" cy="2148558"/>
          </a:xfrm>
          <a:custGeom>
            <a:avLst/>
            <a:gdLst/>
            <a:ahLst/>
            <a:cxnLst/>
            <a:rect r="r" b="b" t="t" l="l"/>
            <a:pathLst>
              <a:path h="2148558" w="4722106">
                <a:moveTo>
                  <a:pt x="0" y="0"/>
                </a:moveTo>
                <a:lnTo>
                  <a:pt x="4722105" y="0"/>
                </a:lnTo>
                <a:lnTo>
                  <a:pt x="4722105" y="2148558"/>
                </a:lnTo>
                <a:lnTo>
                  <a:pt x="0" y="2148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411040" y="251078"/>
            <a:ext cx="4722106" cy="2148558"/>
          </a:xfrm>
          <a:custGeom>
            <a:avLst/>
            <a:gdLst/>
            <a:ahLst/>
            <a:cxnLst/>
            <a:rect r="r" b="b" t="t" l="l"/>
            <a:pathLst>
              <a:path h="2148558" w="4722106">
                <a:moveTo>
                  <a:pt x="0" y="0"/>
                </a:moveTo>
                <a:lnTo>
                  <a:pt x="4722105" y="0"/>
                </a:lnTo>
                <a:lnTo>
                  <a:pt x="4722105" y="2148558"/>
                </a:lnTo>
                <a:lnTo>
                  <a:pt x="0" y="2148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537194" y="843147"/>
            <a:ext cx="4722106" cy="2148558"/>
          </a:xfrm>
          <a:custGeom>
            <a:avLst/>
            <a:gdLst/>
            <a:ahLst/>
            <a:cxnLst/>
            <a:rect r="r" b="b" t="t" l="l"/>
            <a:pathLst>
              <a:path h="2148558" w="4722106">
                <a:moveTo>
                  <a:pt x="0" y="0"/>
                </a:moveTo>
                <a:lnTo>
                  <a:pt x="4722106" y="0"/>
                </a:lnTo>
                <a:lnTo>
                  <a:pt x="4722106" y="2148558"/>
                </a:lnTo>
                <a:lnTo>
                  <a:pt x="0" y="2148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84902" y="3559696"/>
            <a:ext cx="11361044" cy="308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43"/>
              </a:lnSpc>
            </a:pPr>
            <a:r>
              <a:rPr lang="en-US" sz="7530">
                <a:solidFill>
                  <a:srgbClr val="F7A30E"/>
                </a:solidFill>
                <a:latin typeface="Together"/>
              </a:rPr>
              <a:t>Kącik Przedszkolaka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7A30E"/>
                </a:solidFill>
                <a:latin typeface="Together"/>
              </a:rPr>
              <a:t>Zapraszamy wszystkich Przedszkolaków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7A30E"/>
                </a:solidFill>
                <a:latin typeface="Together"/>
              </a:rPr>
              <a:t>do wykonania letnich zadań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90227" y="7916128"/>
            <a:ext cx="24904778" cy="1808005"/>
            <a:chOff x="0" y="0"/>
            <a:chExt cx="33206371" cy="241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308389" y="8315357"/>
            <a:ext cx="24904778" cy="1808005"/>
            <a:chOff x="0" y="0"/>
            <a:chExt cx="33206371" cy="2410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3308389" y="8478995"/>
            <a:ext cx="24904778" cy="1808005"/>
            <a:chOff x="0" y="0"/>
            <a:chExt cx="33206371" cy="24106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2574719" y="8943430"/>
            <a:ext cx="24904778" cy="1808005"/>
            <a:chOff x="0" y="0"/>
            <a:chExt cx="33206371" cy="24106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2574719" y="9080902"/>
            <a:ext cx="24904778" cy="1808005"/>
            <a:chOff x="0" y="0"/>
            <a:chExt cx="33206371" cy="241067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2407303" y="1658249"/>
            <a:ext cx="13066721" cy="8189184"/>
          </a:xfrm>
          <a:custGeom>
            <a:avLst/>
            <a:gdLst/>
            <a:ahLst/>
            <a:cxnLst/>
            <a:rect r="r" b="b" t="t" l="l"/>
            <a:pathLst>
              <a:path h="8189184" w="13066721">
                <a:moveTo>
                  <a:pt x="0" y="0"/>
                </a:moveTo>
                <a:lnTo>
                  <a:pt x="13066721" y="0"/>
                </a:lnTo>
                <a:lnTo>
                  <a:pt x="13066721" y="8189184"/>
                </a:lnTo>
                <a:lnTo>
                  <a:pt x="0" y="8189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41020" y="448442"/>
            <a:ext cx="14866111" cy="58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Zadanie: Pokoloruj i wytnij zgodnie z przerywanymi liniami letnie memory.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90227" y="7916128"/>
            <a:ext cx="24904778" cy="1808005"/>
            <a:chOff x="0" y="0"/>
            <a:chExt cx="33206371" cy="241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308389" y="8315357"/>
            <a:ext cx="24904778" cy="1808005"/>
            <a:chOff x="0" y="0"/>
            <a:chExt cx="33206371" cy="2410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3308389" y="8478995"/>
            <a:ext cx="24904778" cy="1808005"/>
            <a:chOff x="0" y="0"/>
            <a:chExt cx="33206371" cy="24106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2574719" y="8943430"/>
            <a:ext cx="24904778" cy="1808005"/>
            <a:chOff x="0" y="0"/>
            <a:chExt cx="33206371" cy="24106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2574719" y="9080902"/>
            <a:ext cx="24904778" cy="1808005"/>
            <a:chOff x="0" y="0"/>
            <a:chExt cx="33206371" cy="241067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4914092" y="1629904"/>
            <a:ext cx="8290834" cy="7753094"/>
          </a:xfrm>
          <a:custGeom>
            <a:avLst/>
            <a:gdLst/>
            <a:ahLst/>
            <a:cxnLst/>
            <a:rect r="r" b="b" t="t" l="l"/>
            <a:pathLst>
              <a:path h="7753094" w="8290834">
                <a:moveTo>
                  <a:pt x="0" y="0"/>
                </a:moveTo>
                <a:lnTo>
                  <a:pt x="8290834" y="0"/>
                </a:lnTo>
                <a:lnTo>
                  <a:pt x="8290834" y="7753094"/>
                </a:lnTo>
                <a:lnTo>
                  <a:pt x="0" y="7753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018" r="0" b="-4018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44299" y="201747"/>
            <a:ext cx="17430420" cy="58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Zadanie: Zamki z pisaku mogą być bardzo kolorowe, jak wyobrażasz sobie swój zamek?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08389" y="8354298"/>
            <a:ext cx="24904778" cy="1808005"/>
            <a:chOff x="0" y="0"/>
            <a:chExt cx="33206371" cy="241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2752883" y="9116130"/>
            <a:ext cx="24904778" cy="1808005"/>
            <a:chOff x="0" y="0"/>
            <a:chExt cx="33206371" cy="2410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761878" y="1956769"/>
            <a:ext cx="11328765" cy="585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293982"/>
                </a:solidFill>
                <a:latin typeface="Together"/>
              </a:rPr>
              <a:t>W numerze czerwcowym:</a:t>
            </a:r>
          </a:p>
          <a:p>
            <a:pPr algn="ctr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293982"/>
                </a:solidFill>
                <a:latin typeface="Together"/>
              </a:rPr>
              <a:t>Co czeka nas w przedszkolu w czerwcu...?</a:t>
            </a:r>
          </a:p>
          <a:p>
            <a:pPr algn="ctr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293982"/>
                </a:solidFill>
                <a:latin typeface="Together"/>
              </a:rPr>
              <a:t>Kącik logopedyczny</a:t>
            </a:r>
          </a:p>
          <a:p>
            <a:pPr algn="ctr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293982"/>
                </a:solidFill>
                <a:latin typeface="Together"/>
              </a:rPr>
              <a:t>Czerwcowe “polecajki” książkowe poświęcone tematyce ADAPTACJI</a:t>
            </a:r>
          </a:p>
          <a:p>
            <a:pPr algn="ctr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293982"/>
                </a:solidFill>
                <a:latin typeface="Together"/>
              </a:rPr>
              <a:t>Wskazówki dla Rodziców</a:t>
            </a:r>
          </a:p>
          <a:p>
            <a:pPr algn="ctr" marL="971550" indent="-485775" lvl="1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>
                <a:solidFill>
                  <a:srgbClr val="293982"/>
                </a:solidFill>
                <a:latin typeface="Together"/>
              </a:rPr>
              <a:t>Kącik Przedszkolaka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020251" y="-922053"/>
            <a:ext cx="3251727" cy="3239902"/>
          </a:xfrm>
          <a:custGeom>
            <a:avLst/>
            <a:gdLst/>
            <a:ahLst/>
            <a:cxnLst/>
            <a:rect r="r" b="b" t="t" l="l"/>
            <a:pathLst>
              <a:path h="3239902" w="3251727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62750" y="2317849"/>
            <a:ext cx="6868313" cy="7297013"/>
          </a:xfrm>
          <a:custGeom>
            <a:avLst/>
            <a:gdLst/>
            <a:ahLst/>
            <a:cxnLst/>
            <a:rect r="r" b="b" t="t" l="l"/>
            <a:pathLst>
              <a:path h="7297013" w="6868313">
                <a:moveTo>
                  <a:pt x="0" y="0"/>
                </a:moveTo>
                <a:lnTo>
                  <a:pt x="6868314" y="0"/>
                </a:lnTo>
                <a:lnTo>
                  <a:pt x="6868314" y="7297013"/>
                </a:lnTo>
                <a:lnTo>
                  <a:pt x="0" y="7297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00556" y="225413"/>
            <a:ext cx="3047526" cy="1855181"/>
          </a:xfrm>
          <a:custGeom>
            <a:avLst/>
            <a:gdLst/>
            <a:ahLst/>
            <a:cxnLst/>
            <a:rect r="r" b="b" t="t" l="l"/>
            <a:pathLst>
              <a:path h="1855181" w="3047526">
                <a:moveTo>
                  <a:pt x="0" y="0"/>
                </a:moveTo>
                <a:lnTo>
                  <a:pt x="3047526" y="0"/>
                </a:lnTo>
                <a:lnTo>
                  <a:pt x="3047526" y="1855181"/>
                </a:lnTo>
                <a:lnTo>
                  <a:pt x="0" y="1855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42636" y="-147558"/>
            <a:ext cx="3228471" cy="1690911"/>
          </a:xfrm>
          <a:custGeom>
            <a:avLst/>
            <a:gdLst/>
            <a:ahLst/>
            <a:cxnLst/>
            <a:rect r="r" b="b" t="t" l="l"/>
            <a:pathLst>
              <a:path h="1690911" w="3228471">
                <a:moveTo>
                  <a:pt x="0" y="0"/>
                </a:moveTo>
                <a:lnTo>
                  <a:pt x="3228470" y="0"/>
                </a:lnTo>
                <a:lnTo>
                  <a:pt x="3228470" y="1690912"/>
                </a:lnTo>
                <a:lnTo>
                  <a:pt x="0" y="1690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79979" y="307548"/>
            <a:ext cx="3228471" cy="1690911"/>
          </a:xfrm>
          <a:custGeom>
            <a:avLst/>
            <a:gdLst/>
            <a:ahLst/>
            <a:cxnLst/>
            <a:rect r="r" b="b" t="t" l="l"/>
            <a:pathLst>
              <a:path h="1690911" w="3228471">
                <a:moveTo>
                  <a:pt x="0" y="0"/>
                </a:moveTo>
                <a:lnTo>
                  <a:pt x="3228471" y="0"/>
                </a:lnTo>
                <a:lnTo>
                  <a:pt x="3228471" y="1690911"/>
                </a:lnTo>
                <a:lnTo>
                  <a:pt x="0" y="1690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348196" y="-90069"/>
            <a:ext cx="2963125" cy="1633423"/>
          </a:xfrm>
          <a:custGeom>
            <a:avLst/>
            <a:gdLst/>
            <a:ahLst/>
            <a:cxnLst/>
            <a:rect r="r" b="b" t="t" l="l"/>
            <a:pathLst>
              <a:path h="1633423" w="2963125">
                <a:moveTo>
                  <a:pt x="0" y="0"/>
                </a:moveTo>
                <a:lnTo>
                  <a:pt x="2963126" y="0"/>
                </a:lnTo>
                <a:lnTo>
                  <a:pt x="2963126" y="1633423"/>
                </a:lnTo>
                <a:lnTo>
                  <a:pt x="0" y="1633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90227" y="7916128"/>
            <a:ext cx="24904778" cy="1808005"/>
            <a:chOff x="0" y="0"/>
            <a:chExt cx="33206371" cy="241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308389" y="8315357"/>
            <a:ext cx="24904778" cy="1808005"/>
            <a:chOff x="0" y="0"/>
            <a:chExt cx="33206371" cy="2410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3308389" y="8478995"/>
            <a:ext cx="24904778" cy="1808005"/>
            <a:chOff x="0" y="0"/>
            <a:chExt cx="33206371" cy="24106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2574719" y="8943430"/>
            <a:ext cx="24904778" cy="1808005"/>
            <a:chOff x="0" y="0"/>
            <a:chExt cx="33206371" cy="24106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2574719" y="9080902"/>
            <a:ext cx="24904778" cy="1808005"/>
            <a:chOff x="0" y="0"/>
            <a:chExt cx="33206371" cy="241067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232239" y="1637780"/>
            <a:ext cx="8140092" cy="7938336"/>
          </a:xfrm>
          <a:custGeom>
            <a:avLst/>
            <a:gdLst/>
            <a:ahLst/>
            <a:cxnLst/>
            <a:rect r="r" b="b" t="t" l="l"/>
            <a:pathLst>
              <a:path h="7938336" w="8140092">
                <a:moveTo>
                  <a:pt x="0" y="0"/>
                </a:moveTo>
                <a:lnTo>
                  <a:pt x="8140092" y="0"/>
                </a:lnTo>
                <a:lnTo>
                  <a:pt x="8140092" y="7938336"/>
                </a:lnTo>
                <a:lnTo>
                  <a:pt x="0" y="7938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395193" y="201747"/>
            <a:ext cx="11328632" cy="58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Zadanie: Zaprojketuj swoje wymarzone wakacyjne klapki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90227" y="7916128"/>
            <a:ext cx="24904778" cy="1808005"/>
            <a:chOff x="0" y="0"/>
            <a:chExt cx="33206371" cy="24106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308389" y="8315357"/>
            <a:ext cx="24904778" cy="1808005"/>
            <a:chOff x="0" y="0"/>
            <a:chExt cx="33206371" cy="2410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3308389" y="8478995"/>
            <a:ext cx="24904778" cy="1808005"/>
            <a:chOff x="0" y="0"/>
            <a:chExt cx="33206371" cy="24106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2574719" y="8943430"/>
            <a:ext cx="24904778" cy="1808005"/>
            <a:chOff x="0" y="0"/>
            <a:chExt cx="33206371" cy="24106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2574719" y="9080902"/>
            <a:ext cx="24904778" cy="1808005"/>
            <a:chOff x="0" y="0"/>
            <a:chExt cx="33206371" cy="241067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6581039" y="0"/>
              <a:ext cx="16625332" cy="2410673"/>
            </a:xfrm>
            <a:custGeom>
              <a:avLst/>
              <a:gdLst/>
              <a:ahLst/>
              <a:cxnLst/>
              <a:rect r="r" b="b" t="t" l="l"/>
              <a:pathLst>
                <a:path h="2410673" w="16625332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3951503" y="1457471"/>
            <a:ext cx="10384994" cy="8266662"/>
          </a:xfrm>
          <a:custGeom>
            <a:avLst/>
            <a:gdLst/>
            <a:ahLst/>
            <a:cxnLst/>
            <a:rect r="r" b="b" t="t" l="l"/>
            <a:pathLst>
              <a:path h="8266662" w="10384994">
                <a:moveTo>
                  <a:pt x="0" y="0"/>
                </a:moveTo>
                <a:lnTo>
                  <a:pt x="10384994" y="0"/>
                </a:lnTo>
                <a:lnTo>
                  <a:pt x="10384994" y="8266662"/>
                </a:lnTo>
                <a:lnTo>
                  <a:pt x="0" y="8266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28355" y="201747"/>
            <a:ext cx="14862308" cy="58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</a:rPr>
              <a:t>Zadanie: Dokończ rysować muszelki po zaznaczonych liniach i pokoloruj je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0" y="9562154"/>
            <a:ext cx="4621082" cy="701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1"/>
              </a:rPr>
              <a:t>Źródło materiałów: www.mojedziecikreatywnie.pl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14150" y="0"/>
            <a:ext cx="5166986" cy="4114800"/>
          </a:xfrm>
          <a:custGeom>
            <a:avLst/>
            <a:gdLst/>
            <a:ahLst/>
            <a:cxnLst/>
            <a:rect r="r" b="b" t="t" l="l"/>
            <a:pathLst>
              <a:path h="4114800" w="5166986">
                <a:moveTo>
                  <a:pt x="0" y="0"/>
                </a:moveTo>
                <a:lnTo>
                  <a:pt x="5166987" y="0"/>
                </a:lnTo>
                <a:lnTo>
                  <a:pt x="5166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440" y="728506"/>
            <a:ext cx="13061710" cy="9812610"/>
          </a:xfrm>
          <a:custGeom>
            <a:avLst/>
            <a:gdLst/>
            <a:ahLst/>
            <a:cxnLst/>
            <a:rect r="r" b="b" t="t" l="l"/>
            <a:pathLst>
              <a:path h="9812610" w="13061710">
                <a:moveTo>
                  <a:pt x="0" y="0"/>
                </a:moveTo>
                <a:lnTo>
                  <a:pt x="13061710" y="0"/>
                </a:lnTo>
                <a:lnTo>
                  <a:pt x="13061710" y="9812609"/>
                </a:lnTo>
                <a:lnTo>
                  <a:pt x="0" y="9812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034067" y="6744257"/>
            <a:ext cx="5247070" cy="3036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383C61"/>
                </a:solidFill>
                <a:latin typeface="Open Sans 2 Bold"/>
              </a:rPr>
              <a:t>Opracowanie gazetki:</a:t>
            </a:r>
          </a:p>
          <a:p>
            <a:pPr algn="ctr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383C61"/>
                </a:solidFill>
                <a:latin typeface="Open Sans 2 Bold"/>
              </a:rPr>
              <a:t>Sonia Peplińska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9617" y="0"/>
            <a:ext cx="3251727" cy="3239902"/>
          </a:xfrm>
          <a:custGeom>
            <a:avLst/>
            <a:gdLst/>
            <a:ahLst/>
            <a:cxnLst/>
            <a:rect r="r" b="b" t="t" l="l"/>
            <a:pathLst>
              <a:path h="3239902" w="3251727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9617" y="9086595"/>
            <a:ext cx="7315200" cy="1591056"/>
          </a:xfrm>
          <a:custGeom>
            <a:avLst/>
            <a:gdLst/>
            <a:ahLst/>
            <a:cxnLst/>
            <a:rect r="r" b="b" t="t" l="l"/>
            <a:pathLst>
              <a:path h="1591056" w="7315200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86400" y="8911834"/>
            <a:ext cx="7315200" cy="1591056"/>
          </a:xfrm>
          <a:custGeom>
            <a:avLst/>
            <a:gdLst/>
            <a:ahLst/>
            <a:cxnLst/>
            <a:rect r="r" b="b" t="t" l="l"/>
            <a:pathLst>
              <a:path h="1591056" w="7315200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185061" y="8911834"/>
            <a:ext cx="8922196" cy="1940578"/>
          </a:xfrm>
          <a:custGeom>
            <a:avLst/>
            <a:gdLst/>
            <a:ahLst/>
            <a:cxnLst/>
            <a:rect r="r" b="b" t="t" l="l"/>
            <a:pathLst>
              <a:path h="1940578" w="8922196">
                <a:moveTo>
                  <a:pt x="0" y="0"/>
                </a:moveTo>
                <a:lnTo>
                  <a:pt x="8922195" y="0"/>
                </a:lnTo>
                <a:lnTo>
                  <a:pt x="8922195" y="1940578"/>
                </a:lnTo>
                <a:lnTo>
                  <a:pt x="0" y="1940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662728"/>
            <a:ext cx="5241545" cy="5840162"/>
          </a:xfrm>
          <a:custGeom>
            <a:avLst/>
            <a:gdLst/>
            <a:ahLst/>
            <a:cxnLst/>
            <a:rect r="r" b="b" t="t" l="l"/>
            <a:pathLst>
              <a:path h="5840162" w="5241545">
                <a:moveTo>
                  <a:pt x="0" y="0"/>
                </a:moveTo>
                <a:lnTo>
                  <a:pt x="5241545" y="0"/>
                </a:lnTo>
                <a:lnTo>
                  <a:pt x="5241545" y="5840162"/>
                </a:lnTo>
                <a:lnTo>
                  <a:pt x="0" y="584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3428020" y="228488"/>
            <a:ext cx="3333748" cy="4315532"/>
          </a:xfrm>
          <a:custGeom>
            <a:avLst/>
            <a:gdLst/>
            <a:ahLst/>
            <a:cxnLst/>
            <a:rect r="r" b="b" t="t" l="l"/>
            <a:pathLst>
              <a:path h="4315532" w="3333748">
                <a:moveTo>
                  <a:pt x="0" y="0"/>
                </a:moveTo>
                <a:lnTo>
                  <a:pt x="3333748" y="0"/>
                </a:lnTo>
                <a:lnTo>
                  <a:pt x="3333748" y="4315532"/>
                </a:lnTo>
                <a:lnTo>
                  <a:pt x="0" y="43155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8856431" y="456552"/>
            <a:ext cx="3666314" cy="4746038"/>
          </a:xfrm>
          <a:custGeom>
            <a:avLst/>
            <a:gdLst/>
            <a:ahLst/>
            <a:cxnLst/>
            <a:rect r="r" b="b" t="t" l="l"/>
            <a:pathLst>
              <a:path h="4746038" w="3666314">
                <a:moveTo>
                  <a:pt x="0" y="0"/>
                </a:moveTo>
                <a:lnTo>
                  <a:pt x="3666314" y="0"/>
                </a:lnTo>
                <a:lnTo>
                  <a:pt x="3666314" y="4746038"/>
                </a:lnTo>
                <a:lnTo>
                  <a:pt x="0" y="474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3585451" y="4588055"/>
            <a:ext cx="3550742" cy="4596430"/>
          </a:xfrm>
          <a:custGeom>
            <a:avLst/>
            <a:gdLst/>
            <a:ahLst/>
            <a:cxnLst/>
            <a:rect r="r" b="b" t="t" l="l"/>
            <a:pathLst>
              <a:path h="4596430" w="3550742">
                <a:moveTo>
                  <a:pt x="0" y="0"/>
                </a:moveTo>
                <a:lnTo>
                  <a:pt x="3550742" y="0"/>
                </a:lnTo>
                <a:lnTo>
                  <a:pt x="3550742" y="4596429"/>
                </a:lnTo>
                <a:lnTo>
                  <a:pt x="0" y="45964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13821244" y="-132978"/>
            <a:ext cx="3368377" cy="4360358"/>
          </a:xfrm>
          <a:custGeom>
            <a:avLst/>
            <a:gdLst/>
            <a:ahLst/>
            <a:cxnLst/>
            <a:rect r="r" b="b" t="t" l="l"/>
            <a:pathLst>
              <a:path h="4360358" w="3368377">
                <a:moveTo>
                  <a:pt x="0" y="0"/>
                </a:moveTo>
                <a:lnTo>
                  <a:pt x="3368376" y="0"/>
                </a:lnTo>
                <a:lnTo>
                  <a:pt x="3368376" y="4360358"/>
                </a:lnTo>
                <a:lnTo>
                  <a:pt x="0" y="43603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00000">
            <a:off x="6062195" y="4551214"/>
            <a:ext cx="3800936" cy="4920305"/>
          </a:xfrm>
          <a:custGeom>
            <a:avLst/>
            <a:gdLst/>
            <a:ahLst/>
            <a:cxnLst/>
            <a:rect r="r" b="b" t="t" l="l"/>
            <a:pathLst>
              <a:path h="4920305" w="3800936">
                <a:moveTo>
                  <a:pt x="0" y="0"/>
                </a:moveTo>
                <a:lnTo>
                  <a:pt x="3800936" y="0"/>
                </a:lnTo>
                <a:lnTo>
                  <a:pt x="3800936" y="4920305"/>
                </a:lnTo>
                <a:lnTo>
                  <a:pt x="0" y="49203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241545" y="6743636"/>
            <a:ext cx="6842871" cy="1730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6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3491777" y="1569141"/>
            <a:ext cx="3413807" cy="141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Festyn Rodzinny - 07.06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541228" y="6039930"/>
            <a:ext cx="6842871" cy="4637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Wycieczka gr. I i II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do gospodarstwa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Alpaki Bojano-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 03.06</a:t>
            </a:r>
          </a:p>
          <a:p>
            <a:pPr algn="ctr">
              <a:lnSpc>
                <a:spcPts val="21061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8923328" y="1472448"/>
            <a:ext cx="3532520" cy="3190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Wycieczka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gr. III, IV, V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do Osady Rycerskiej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Sławutowo-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 05.06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3062607" y="5673154"/>
            <a:ext cx="4623004" cy="2123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Zakończenie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roku szkolnego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w gr. IV-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11.06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39238" y="4274552"/>
            <a:ext cx="9525" cy="15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245189" y="962025"/>
            <a:ext cx="2520487" cy="2718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Zakończenie</a:t>
            </a:r>
            <a:r>
              <a:rPr lang="en-US" sz="3000">
                <a:solidFill>
                  <a:srgbClr val="476BB4"/>
                </a:solidFill>
                <a:latin typeface="Together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roku szkolnego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w gr. V-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Together"/>
              </a:rPr>
              <a:t>14</a:t>
            </a:r>
            <a:r>
              <a:rPr lang="en-US" sz="3000">
                <a:solidFill>
                  <a:srgbClr val="476BB4"/>
                </a:solidFill>
                <a:latin typeface="Together"/>
              </a:rPr>
              <a:t>.06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5125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30158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94886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5214" y="7775453"/>
            <a:ext cx="2569357" cy="2511547"/>
          </a:xfrm>
          <a:custGeom>
            <a:avLst/>
            <a:gdLst/>
            <a:ahLst/>
            <a:cxnLst/>
            <a:rect r="r" b="b" t="t" l="l"/>
            <a:pathLst>
              <a:path h="2511547" w="2569357">
                <a:moveTo>
                  <a:pt x="0" y="0"/>
                </a:moveTo>
                <a:lnTo>
                  <a:pt x="2569357" y="0"/>
                </a:lnTo>
                <a:lnTo>
                  <a:pt x="2569357" y="2511547"/>
                </a:lnTo>
                <a:lnTo>
                  <a:pt x="0" y="251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8503371"/>
            <a:ext cx="1576079" cy="1783629"/>
          </a:xfrm>
          <a:custGeom>
            <a:avLst/>
            <a:gdLst/>
            <a:ahLst/>
            <a:cxnLst/>
            <a:rect r="r" b="b" t="t" l="l"/>
            <a:pathLst>
              <a:path h="1783629" w="1576079">
                <a:moveTo>
                  <a:pt x="0" y="0"/>
                </a:moveTo>
                <a:lnTo>
                  <a:pt x="1576079" y="0"/>
                </a:lnTo>
                <a:lnTo>
                  <a:pt x="1576079" y="1783629"/>
                </a:lnTo>
                <a:lnTo>
                  <a:pt x="0" y="1783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916956" y="-630781"/>
            <a:ext cx="2371044" cy="2362422"/>
          </a:xfrm>
          <a:custGeom>
            <a:avLst/>
            <a:gdLst/>
            <a:ahLst/>
            <a:cxnLst/>
            <a:rect r="r" b="b" t="t" l="l"/>
            <a:pathLst>
              <a:path h="2362422" w="2371044">
                <a:moveTo>
                  <a:pt x="0" y="0"/>
                </a:moveTo>
                <a:lnTo>
                  <a:pt x="2371044" y="0"/>
                </a:lnTo>
                <a:lnTo>
                  <a:pt x="2371044" y="2362422"/>
                </a:lnTo>
                <a:lnTo>
                  <a:pt x="0" y="2362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41061" y="3072141"/>
            <a:ext cx="9337867" cy="7214859"/>
          </a:xfrm>
          <a:custGeom>
            <a:avLst/>
            <a:gdLst/>
            <a:ahLst/>
            <a:cxnLst/>
            <a:rect r="r" b="b" t="t" l="l"/>
            <a:pathLst>
              <a:path h="7214859" w="9337867">
                <a:moveTo>
                  <a:pt x="0" y="0"/>
                </a:moveTo>
                <a:lnTo>
                  <a:pt x="9337867" y="0"/>
                </a:lnTo>
                <a:lnTo>
                  <a:pt x="9337867" y="7214859"/>
                </a:lnTo>
                <a:lnTo>
                  <a:pt x="0" y="7214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725" r="0" b="-372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435418" y="5923274"/>
            <a:ext cx="4852582" cy="4622084"/>
          </a:xfrm>
          <a:custGeom>
            <a:avLst/>
            <a:gdLst/>
            <a:ahLst/>
            <a:cxnLst/>
            <a:rect r="r" b="b" t="t" l="l"/>
            <a:pathLst>
              <a:path h="4622084" w="4852582">
                <a:moveTo>
                  <a:pt x="0" y="0"/>
                </a:moveTo>
                <a:lnTo>
                  <a:pt x="4852582" y="0"/>
                </a:lnTo>
                <a:lnTo>
                  <a:pt x="4852582" y="4622084"/>
                </a:lnTo>
                <a:lnTo>
                  <a:pt x="0" y="4622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164130" y="172638"/>
            <a:ext cx="5959740" cy="679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76BB4"/>
                </a:solidFill>
                <a:latin typeface="Together"/>
              </a:rPr>
              <a:t>KĄCIK LOGOPEDYCZNY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069913" y="962025"/>
            <a:ext cx="8148175" cy="1250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476BB4"/>
                </a:solidFill>
                <a:latin typeface="Together"/>
              </a:rPr>
              <a:t>ZABAWY LOGOPEDYCZNE Z PANDĄ</a:t>
            </a:r>
          </a:p>
          <a:p>
            <a:pPr algn="ctr">
              <a:lnSpc>
                <a:spcPts val="509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637425" y="1674491"/>
            <a:ext cx="17266720" cy="1580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76BB4"/>
                </a:solidFill>
                <a:latin typeface="Open Sans 1 Bold"/>
              </a:rPr>
              <a:t>Poniższe karty przeznaczone są do druku.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76BB4"/>
                </a:solidFill>
                <a:latin typeface="Open Sans 1 Bold"/>
              </a:rPr>
              <a:t>Wykorzystujemy je w zabawie i razem z Pandą wykonujemy ćwiczenia przed lusterkiem: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5125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30158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94886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5214" y="7775453"/>
            <a:ext cx="2569357" cy="2511547"/>
          </a:xfrm>
          <a:custGeom>
            <a:avLst/>
            <a:gdLst/>
            <a:ahLst/>
            <a:cxnLst/>
            <a:rect r="r" b="b" t="t" l="l"/>
            <a:pathLst>
              <a:path h="2511547" w="2569357">
                <a:moveTo>
                  <a:pt x="0" y="0"/>
                </a:moveTo>
                <a:lnTo>
                  <a:pt x="2569357" y="0"/>
                </a:lnTo>
                <a:lnTo>
                  <a:pt x="2569357" y="2511547"/>
                </a:lnTo>
                <a:lnTo>
                  <a:pt x="0" y="251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8503371"/>
            <a:ext cx="1576079" cy="1783629"/>
          </a:xfrm>
          <a:custGeom>
            <a:avLst/>
            <a:gdLst/>
            <a:ahLst/>
            <a:cxnLst/>
            <a:rect r="r" b="b" t="t" l="l"/>
            <a:pathLst>
              <a:path h="1783629" w="1576079">
                <a:moveTo>
                  <a:pt x="0" y="0"/>
                </a:moveTo>
                <a:lnTo>
                  <a:pt x="1576079" y="0"/>
                </a:lnTo>
                <a:lnTo>
                  <a:pt x="1576079" y="1783629"/>
                </a:lnTo>
                <a:lnTo>
                  <a:pt x="0" y="1783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916956" y="-630781"/>
            <a:ext cx="2371044" cy="2362422"/>
          </a:xfrm>
          <a:custGeom>
            <a:avLst/>
            <a:gdLst/>
            <a:ahLst/>
            <a:cxnLst/>
            <a:rect r="r" b="b" t="t" l="l"/>
            <a:pathLst>
              <a:path h="2362422" w="2371044">
                <a:moveTo>
                  <a:pt x="0" y="0"/>
                </a:moveTo>
                <a:lnTo>
                  <a:pt x="2371044" y="0"/>
                </a:lnTo>
                <a:lnTo>
                  <a:pt x="2371044" y="2362422"/>
                </a:lnTo>
                <a:lnTo>
                  <a:pt x="0" y="2362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12126" y="1427756"/>
            <a:ext cx="6580159" cy="8859244"/>
          </a:xfrm>
          <a:custGeom>
            <a:avLst/>
            <a:gdLst/>
            <a:ahLst/>
            <a:cxnLst/>
            <a:rect r="r" b="b" t="t" l="l"/>
            <a:pathLst>
              <a:path h="8859244" w="6580159">
                <a:moveTo>
                  <a:pt x="0" y="0"/>
                </a:moveTo>
                <a:lnTo>
                  <a:pt x="6580159" y="0"/>
                </a:lnTo>
                <a:lnTo>
                  <a:pt x="6580159" y="8859244"/>
                </a:lnTo>
                <a:lnTo>
                  <a:pt x="0" y="8859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53" r="0" b="-45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71212" y="4979637"/>
            <a:ext cx="5572035" cy="5307363"/>
          </a:xfrm>
          <a:custGeom>
            <a:avLst/>
            <a:gdLst/>
            <a:ahLst/>
            <a:cxnLst/>
            <a:rect r="r" b="b" t="t" l="l"/>
            <a:pathLst>
              <a:path h="5307363" w="5572035">
                <a:moveTo>
                  <a:pt x="0" y="0"/>
                </a:moveTo>
                <a:lnTo>
                  <a:pt x="5572035" y="0"/>
                </a:lnTo>
                <a:lnTo>
                  <a:pt x="5572035" y="5307363"/>
                </a:lnTo>
                <a:lnTo>
                  <a:pt x="0" y="53073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48065" y="105291"/>
            <a:ext cx="14732662" cy="178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76BB4"/>
                </a:solidFill>
                <a:latin typeface="Open Sans 1 Bold"/>
              </a:rPr>
              <a:t>Quiz z Pandą. Nazwij powoli i wyraźnie wszystkie rzeczy na obrazku,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76BB4"/>
                </a:solidFill>
                <a:latin typeface="Open Sans 1 Bold"/>
              </a:rPr>
              <a:t>a później spróbuj nazwać jednym wyrazem daną kategorię: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95125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30158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94886" y="8460526"/>
            <a:ext cx="7315200" cy="2084832"/>
          </a:xfrm>
          <a:custGeom>
            <a:avLst/>
            <a:gdLst/>
            <a:ahLst/>
            <a:cxnLst/>
            <a:rect r="r" b="b" t="t" l="l"/>
            <a:pathLst>
              <a:path h="2084832" w="7315200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5214" y="7775453"/>
            <a:ext cx="2569357" cy="2511547"/>
          </a:xfrm>
          <a:custGeom>
            <a:avLst/>
            <a:gdLst/>
            <a:ahLst/>
            <a:cxnLst/>
            <a:rect r="r" b="b" t="t" l="l"/>
            <a:pathLst>
              <a:path h="2511547" w="2569357">
                <a:moveTo>
                  <a:pt x="0" y="0"/>
                </a:moveTo>
                <a:lnTo>
                  <a:pt x="2569357" y="0"/>
                </a:lnTo>
                <a:lnTo>
                  <a:pt x="2569357" y="2511547"/>
                </a:lnTo>
                <a:lnTo>
                  <a:pt x="0" y="251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8503371"/>
            <a:ext cx="1576079" cy="1783629"/>
          </a:xfrm>
          <a:custGeom>
            <a:avLst/>
            <a:gdLst/>
            <a:ahLst/>
            <a:cxnLst/>
            <a:rect r="r" b="b" t="t" l="l"/>
            <a:pathLst>
              <a:path h="1783629" w="1576079">
                <a:moveTo>
                  <a:pt x="0" y="0"/>
                </a:moveTo>
                <a:lnTo>
                  <a:pt x="1576079" y="0"/>
                </a:lnTo>
                <a:lnTo>
                  <a:pt x="1576079" y="1783629"/>
                </a:lnTo>
                <a:lnTo>
                  <a:pt x="0" y="17836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916956" y="-630781"/>
            <a:ext cx="2371044" cy="2362422"/>
          </a:xfrm>
          <a:custGeom>
            <a:avLst/>
            <a:gdLst/>
            <a:ahLst/>
            <a:cxnLst/>
            <a:rect r="r" b="b" t="t" l="l"/>
            <a:pathLst>
              <a:path h="2362422" w="2371044">
                <a:moveTo>
                  <a:pt x="0" y="0"/>
                </a:moveTo>
                <a:lnTo>
                  <a:pt x="2371044" y="0"/>
                </a:lnTo>
                <a:lnTo>
                  <a:pt x="2371044" y="2362422"/>
                </a:lnTo>
                <a:lnTo>
                  <a:pt x="0" y="2362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71212" y="4979637"/>
            <a:ext cx="5572035" cy="5307363"/>
          </a:xfrm>
          <a:custGeom>
            <a:avLst/>
            <a:gdLst/>
            <a:ahLst/>
            <a:cxnLst/>
            <a:rect r="r" b="b" t="t" l="l"/>
            <a:pathLst>
              <a:path h="5307363" w="5572035">
                <a:moveTo>
                  <a:pt x="0" y="0"/>
                </a:moveTo>
                <a:lnTo>
                  <a:pt x="5572035" y="0"/>
                </a:lnTo>
                <a:lnTo>
                  <a:pt x="5572035" y="5307363"/>
                </a:lnTo>
                <a:lnTo>
                  <a:pt x="0" y="5307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63874" y="1196178"/>
            <a:ext cx="6681143" cy="9090822"/>
          </a:xfrm>
          <a:custGeom>
            <a:avLst/>
            <a:gdLst/>
            <a:ahLst/>
            <a:cxnLst/>
            <a:rect r="r" b="b" t="t" l="l"/>
            <a:pathLst>
              <a:path h="9090822" w="6681143">
                <a:moveTo>
                  <a:pt x="0" y="0"/>
                </a:moveTo>
                <a:lnTo>
                  <a:pt x="6681142" y="0"/>
                </a:lnTo>
                <a:lnTo>
                  <a:pt x="6681142" y="9090822"/>
                </a:lnTo>
                <a:lnTo>
                  <a:pt x="0" y="90908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80919" y="105291"/>
            <a:ext cx="15266955" cy="178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76BB4"/>
                </a:solidFill>
                <a:latin typeface="Open Sans 1 Bold"/>
              </a:rPr>
              <a:t>Dorosły czyta zdanie, a dziecko wskazuje odpowiednią Pandę.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76BB4"/>
                </a:solidFill>
                <a:latin typeface="Open Sans 1 Bold"/>
              </a:rPr>
              <a:t>W  kolejnym poleceniu nazywamy czynności wykonywane przez Pandę.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458101" y="9618479"/>
            <a:ext cx="9239581" cy="514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76BB4"/>
                </a:solidFill>
                <a:latin typeface="Open Sans 1"/>
              </a:rPr>
              <a:t>Opracowała: neurologopeda Katarzyna Przewoźniak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809878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267" y="7920156"/>
            <a:ext cx="4710136" cy="2366844"/>
          </a:xfrm>
          <a:custGeom>
            <a:avLst/>
            <a:gdLst/>
            <a:ahLst/>
            <a:cxnLst/>
            <a:rect r="r" b="b" t="t" l="l"/>
            <a:pathLst>
              <a:path h="2366844" w="4710136">
                <a:moveTo>
                  <a:pt x="0" y="0"/>
                </a:moveTo>
                <a:lnTo>
                  <a:pt x="4710136" y="0"/>
                </a:lnTo>
                <a:lnTo>
                  <a:pt x="4710136" y="2366844"/>
                </a:lnTo>
                <a:lnTo>
                  <a:pt x="0" y="2366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5774" y="8081841"/>
            <a:ext cx="2427965" cy="2352919"/>
          </a:xfrm>
          <a:custGeom>
            <a:avLst/>
            <a:gdLst/>
            <a:ahLst/>
            <a:cxnLst/>
            <a:rect r="r" b="b" t="t" l="l"/>
            <a:pathLst>
              <a:path h="2352919" w="2427965">
                <a:moveTo>
                  <a:pt x="0" y="0"/>
                </a:moveTo>
                <a:lnTo>
                  <a:pt x="2427965" y="0"/>
                </a:lnTo>
                <a:lnTo>
                  <a:pt x="2427965" y="2352918"/>
                </a:lnTo>
                <a:lnTo>
                  <a:pt x="0" y="235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5774" y="121962"/>
            <a:ext cx="1962226" cy="3448002"/>
          </a:xfrm>
          <a:custGeom>
            <a:avLst/>
            <a:gdLst/>
            <a:ahLst/>
            <a:cxnLst/>
            <a:rect r="r" b="b" t="t" l="l"/>
            <a:pathLst>
              <a:path h="3448002" w="1962226">
                <a:moveTo>
                  <a:pt x="0" y="0"/>
                </a:moveTo>
                <a:lnTo>
                  <a:pt x="1962226" y="0"/>
                </a:lnTo>
                <a:lnTo>
                  <a:pt x="1962226" y="3448002"/>
                </a:lnTo>
                <a:lnTo>
                  <a:pt x="0" y="3448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5267" y="-1863"/>
            <a:ext cx="17345743" cy="2104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Together"/>
              </a:rPr>
              <a:t>Czerwcowe “polecajki” książkowe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Together"/>
              </a:rPr>
              <a:t>poświęcone tematyce ADAPTACJI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5267" y="2809837"/>
            <a:ext cx="17794609" cy="597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Wakacje to dobry czas, żeby odpocząć,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ale też powoli przygotować się do nowych wyzwań.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Na nasze najstarsze przedszkolaki od września czeka szkoła,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a my w przedszkolu czekamy jesienią na „maluszki”,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które rozpoczynają swoją przygodę z edukacją.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Zmiany dla dzieci mogą być trudnym doświadczeniem,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ale można się do nich przygotować.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Odpowiednio dobrana literatura i rozmowy nią inspirowane to dobry sposób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na oswojenie emocji związanych z nowym etapem w życiu dzieci.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809878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-66675"/>
            <a:ext cx="18288000" cy="11379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 Bold"/>
              </a:rPr>
              <a:t>Dla dzieci zaczynających od września szkołę polecam tytuły: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1.     „Co to jest szkoła?” LucaTortolini, Soma Marco, wydawnictwo Tako, 2022.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Opowieść o szkole jakiej chcielibyśmy wszyscy dla naszych dzieci: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otwartej, ciepłej i pełnej szacunku.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Książka obrazkowa z niewielką ilością tekstu, który w nieco poetycki sposób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przypomina nam i tłumaczy czym jest szkoła.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36915" y="2473385"/>
            <a:ext cx="5211243" cy="6365783"/>
          </a:xfrm>
          <a:custGeom>
            <a:avLst/>
            <a:gdLst/>
            <a:ahLst/>
            <a:cxnLst/>
            <a:rect r="r" b="b" t="t" l="l"/>
            <a:pathLst>
              <a:path h="6365783" w="5211243">
                <a:moveTo>
                  <a:pt x="0" y="0"/>
                </a:moveTo>
                <a:lnTo>
                  <a:pt x="5211243" y="0"/>
                </a:lnTo>
                <a:lnTo>
                  <a:pt x="5211243" y="6365783"/>
                </a:lnTo>
                <a:lnTo>
                  <a:pt x="0" y="6365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166889" y="9439962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23" y="9613398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43958" y="2473385"/>
            <a:ext cx="10790927" cy="6390289"/>
          </a:xfrm>
          <a:custGeom>
            <a:avLst/>
            <a:gdLst/>
            <a:ahLst/>
            <a:cxnLst/>
            <a:rect r="r" b="b" t="t" l="l"/>
            <a:pathLst>
              <a:path h="6390289" w="10790927">
                <a:moveTo>
                  <a:pt x="0" y="0"/>
                </a:moveTo>
                <a:lnTo>
                  <a:pt x="10790927" y="0"/>
                </a:lnTo>
                <a:lnTo>
                  <a:pt x="10790927" y="6390288"/>
                </a:lnTo>
                <a:lnTo>
                  <a:pt x="0" y="6390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39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373" y="576402"/>
            <a:ext cx="4035950" cy="600348"/>
          </a:xfrm>
          <a:custGeom>
            <a:avLst/>
            <a:gdLst/>
            <a:ahLst/>
            <a:cxnLst/>
            <a:rect r="r" b="b" t="t" l="l"/>
            <a:pathLst>
              <a:path h="600348" w="4035950">
                <a:moveTo>
                  <a:pt x="0" y="0"/>
                </a:moveTo>
                <a:lnTo>
                  <a:pt x="4035950" y="0"/>
                </a:lnTo>
                <a:lnTo>
                  <a:pt x="4035950" y="600348"/>
                </a:lnTo>
                <a:lnTo>
                  <a:pt x="0" y="600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92463" y="1516661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66889" y="9439962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14123" y="9613398"/>
            <a:ext cx="3942422" cy="586435"/>
          </a:xfrm>
          <a:custGeom>
            <a:avLst/>
            <a:gdLst/>
            <a:ahLst/>
            <a:cxnLst/>
            <a:rect r="r" b="b" t="t" l="l"/>
            <a:pathLst>
              <a:path h="586435" w="3942422">
                <a:moveTo>
                  <a:pt x="0" y="0"/>
                </a:moveTo>
                <a:lnTo>
                  <a:pt x="3942422" y="0"/>
                </a:lnTo>
                <a:lnTo>
                  <a:pt x="3942422" y="586435"/>
                </a:lnTo>
                <a:lnTo>
                  <a:pt x="0" y="586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017" y="3162942"/>
            <a:ext cx="4233306" cy="5303410"/>
          </a:xfrm>
          <a:custGeom>
            <a:avLst/>
            <a:gdLst/>
            <a:ahLst/>
            <a:cxnLst/>
            <a:rect r="r" b="b" t="t" l="l"/>
            <a:pathLst>
              <a:path h="5303410" w="4233306">
                <a:moveTo>
                  <a:pt x="0" y="0"/>
                </a:moveTo>
                <a:lnTo>
                  <a:pt x="4233306" y="0"/>
                </a:lnTo>
                <a:lnTo>
                  <a:pt x="4233306" y="5303410"/>
                </a:lnTo>
                <a:lnTo>
                  <a:pt x="0" y="530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60846" y="4765427"/>
            <a:ext cx="8827154" cy="5521573"/>
          </a:xfrm>
          <a:custGeom>
            <a:avLst/>
            <a:gdLst/>
            <a:ahLst/>
            <a:cxnLst/>
            <a:rect r="r" b="b" t="t" l="l"/>
            <a:pathLst>
              <a:path h="5521573" w="8827154">
                <a:moveTo>
                  <a:pt x="0" y="0"/>
                </a:moveTo>
                <a:lnTo>
                  <a:pt x="8827154" y="0"/>
                </a:lnTo>
                <a:lnTo>
                  <a:pt x="8827154" y="5521573"/>
                </a:lnTo>
                <a:lnTo>
                  <a:pt x="0" y="5521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97302"/>
            <a:ext cx="18109311" cy="477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2.</a:t>
            </a:r>
            <a:r>
              <a:rPr lang="en-US" sz="3399">
                <a:solidFill>
                  <a:srgbClr val="FFFFFF"/>
                </a:solidFill>
                <a:latin typeface="Open Sans 1"/>
              </a:rPr>
              <a:t> „Szkoła i ja. Idziemy do pierwszej klasy”bEwa Borowska,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wydawnictwo Nasza Księgarnia, 2023.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Autorka książki jest nauczycielką edukacji wczesnoszkolnej i przygotowała publikację, która pomaga dzieciom przygotować się do nowej roli ucznia.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Książka pełni rolę przewodnika po szkole.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Razem z uczniami pierwszej klasy Igą i Filipem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czytelnicy poznają lepiej szkołę i jej zwyczaje.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48017" y="7856565"/>
            <a:ext cx="4036083" cy="34177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 Książka, może być szczególnie przydatna dzieciom, które nie mają starszego rodzeństwa i życie szkolne będzie dla nich zupełną nowością.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"/>
              </a:rPr>
              <a:t>reści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173" y="8479726"/>
            <a:ext cx="9188318" cy="1169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 1"/>
              </a:rPr>
              <a:t>Książka, może być szczególnie przydatna dzieciom,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 1"/>
              </a:rPr>
              <a:t> które nie mają starszego rodzeństwa i życie szkolne będzie dla nich zupełną nowością.</a:t>
            </a:r>
          </a:p>
          <a:p>
            <a:pPr algn="ctr">
              <a:lnSpc>
                <a:spcPts val="252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DAGG4vpDkSs</dc:identifier>
  <dcterms:modified xsi:type="dcterms:W3CDTF">2011-08-01T06:04:30Z</dcterms:modified>
  <cp:revision>1</cp:revision>
  <dc:title>Gazetka “Niezapominajka” dla Dzieci i Rodziców Przedszkola nr 28 w Gdyni</dc:title>
</cp:coreProperties>
</file>