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</p:sldIdLst>
  <p:sldSz cx="18288000" cy="10287000"/>
  <p:notesSz cx="6858000" cy="9144000"/>
  <p:embeddedFontLst>
    <p:embeddedFont>
      <p:font typeface="Special Elite" charset="1" panose="02000506000000020004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Pluma" charset="1" panose="00000000000000000000"/>
      <p:regular r:id="rId11"/>
    </p:embeddedFont>
    <p:embeddedFont>
      <p:font typeface="Pluma Bold" charset="1" panose="00000000000000000000"/>
      <p:regular r:id="rId12"/>
    </p:embeddedFont>
    <p:embeddedFont>
      <p:font typeface="Open Sans" charset="1" panose="020B0606030504020204"/>
      <p:regular r:id="rId13"/>
    </p:embeddedFont>
    <p:embeddedFont>
      <p:font typeface="Open Sans Bold" charset="1" panose="020B0806030504020204"/>
      <p:regular r:id="rId14"/>
    </p:embeddedFont>
    <p:embeddedFont>
      <p:font typeface="Open Sans Italics" charset="1" panose="020B0606030504020204"/>
      <p:regular r:id="rId15"/>
    </p:embeddedFont>
    <p:embeddedFont>
      <p:font typeface="Open Sans Bold Italics" charset="1" panose="020B0806030504020204"/>
      <p:regular r:id="rId16"/>
    </p:embeddedFont>
    <p:embeddedFont>
      <p:font typeface="Open Sans Light" charset="1" panose="020B0306030504020204"/>
      <p:regular r:id="rId17"/>
    </p:embeddedFont>
    <p:embeddedFont>
      <p:font typeface="Open Sans Light Italics" charset="1" panose="020B0306030504020204"/>
      <p:regular r:id="rId18"/>
    </p:embeddedFont>
    <p:embeddedFont>
      <p:font typeface="Open Sans Ultra-Bold" charset="1" panose="00000000000000000000"/>
      <p:regular r:id="rId19"/>
    </p:embeddedFont>
    <p:embeddedFont>
      <p:font typeface="Open Sans Ultra-Bold Italics" charset="1" panose="00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34637" y="1194054"/>
            <a:ext cx="11018725" cy="7898892"/>
            <a:chOff x="0" y="0"/>
            <a:chExt cx="4019661" cy="28815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19661" cy="2881537"/>
            </a:xfrm>
            <a:custGeom>
              <a:avLst/>
              <a:gdLst/>
              <a:ahLst/>
              <a:cxnLst/>
              <a:rect r="r" b="b" t="t" l="l"/>
              <a:pathLst>
                <a:path h="2881537" w="4019661">
                  <a:moveTo>
                    <a:pt x="3895201" y="2881537"/>
                  </a:moveTo>
                  <a:lnTo>
                    <a:pt x="124460" y="2881537"/>
                  </a:lnTo>
                  <a:cubicBezTo>
                    <a:pt x="55880" y="2881537"/>
                    <a:pt x="0" y="2825657"/>
                    <a:pt x="0" y="27570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95201" y="0"/>
                  </a:lnTo>
                  <a:cubicBezTo>
                    <a:pt x="3963781" y="0"/>
                    <a:pt x="4019661" y="55880"/>
                    <a:pt x="4019661" y="124460"/>
                  </a:cubicBezTo>
                  <a:lnTo>
                    <a:pt x="4019661" y="2757077"/>
                  </a:lnTo>
                  <a:cubicBezTo>
                    <a:pt x="4019661" y="2825657"/>
                    <a:pt x="3963781" y="2881537"/>
                    <a:pt x="3895201" y="28815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18828"/>
            <a:ext cx="18491891" cy="10101195"/>
          </a:xfrm>
          <a:custGeom>
            <a:avLst/>
            <a:gdLst/>
            <a:ahLst/>
            <a:cxnLst/>
            <a:rect r="r" b="b" t="t" l="l"/>
            <a:pathLst>
              <a:path h="10101195" w="18491891">
                <a:moveTo>
                  <a:pt x="0" y="0"/>
                </a:moveTo>
                <a:lnTo>
                  <a:pt x="18491891" y="0"/>
                </a:lnTo>
                <a:lnTo>
                  <a:pt x="18491891" y="10101195"/>
                </a:lnTo>
                <a:lnTo>
                  <a:pt x="0" y="10101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5087" y="3288173"/>
            <a:ext cx="3169550" cy="3254994"/>
          </a:xfrm>
          <a:custGeom>
            <a:avLst/>
            <a:gdLst/>
            <a:ahLst/>
            <a:cxnLst/>
            <a:rect r="r" b="b" t="t" l="l"/>
            <a:pathLst>
              <a:path h="3254994" w="3169550">
                <a:moveTo>
                  <a:pt x="0" y="0"/>
                </a:moveTo>
                <a:lnTo>
                  <a:pt x="3169550" y="0"/>
                </a:lnTo>
                <a:lnTo>
                  <a:pt x="3169550" y="3254994"/>
                </a:lnTo>
                <a:lnTo>
                  <a:pt x="0" y="3254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59371" y="-627016"/>
            <a:ext cx="19147371" cy="4751601"/>
          </a:xfrm>
          <a:custGeom>
            <a:avLst/>
            <a:gdLst/>
            <a:ahLst/>
            <a:cxnLst/>
            <a:rect r="r" b="b" t="t" l="l"/>
            <a:pathLst>
              <a:path h="4751601" w="19147371">
                <a:moveTo>
                  <a:pt x="0" y="0"/>
                </a:moveTo>
                <a:lnTo>
                  <a:pt x="19147371" y="0"/>
                </a:lnTo>
                <a:lnTo>
                  <a:pt x="19147371" y="4751601"/>
                </a:lnTo>
                <a:lnTo>
                  <a:pt x="0" y="4751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488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55655" y="4809057"/>
            <a:ext cx="11380581" cy="2561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6200">
                <a:solidFill>
                  <a:srgbClr val="1B48AA"/>
                </a:solidFill>
                <a:latin typeface="Special Elite"/>
              </a:rPr>
              <a:t>GAZETKA </a:t>
            </a:r>
          </a:p>
          <a:p>
            <a:pPr algn="ctr">
              <a:lnSpc>
                <a:spcPts val="4898"/>
              </a:lnSpc>
            </a:pPr>
            <a:r>
              <a:rPr lang="en-US" sz="6200">
                <a:solidFill>
                  <a:srgbClr val="1B48AA"/>
                </a:solidFill>
                <a:latin typeface="Special Elite"/>
              </a:rPr>
              <a:t>“NIEZAPOMINAJKA”</a:t>
            </a:r>
          </a:p>
          <a:p>
            <a:pPr algn="ctr">
              <a:lnSpc>
                <a:spcPts val="4898"/>
              </a:lnSpc>
            </a:pPr>
            <a:r>
              <a:rPr lang="en-US" sz="6200">
                <a:solidFill>
                  <a:srgbClr val="1B48AA"/>
                </a:solidFill>
                <a:latin typeface="Special Elite"/>
              </a:rPr>
              <a:t>DLA DZIECI I RODZICóW </a:t>
            </a:r>
          </a:p>
          <a:p>
            <a:pPr algn="ctr">
              <a:lnSpc>
                <a:spcPts val="4898"/>
              </a:lnSpc>
            </a:pPr>
            <a:r>
              <a:rPr lang="en-US" sz="6200">
                <a:solidFill>
                  <a:srgbClr val="1B48AA"/>
                </a:solidFill>
                <a:latin typeface="Special Elite"/>
              </a:rPr>
              <a:t>PRZEDSZKOLA NR 28 W GDYNI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EE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29950" y="37711"/>
            <a:ext cx="9793116" cy="1300065"/>
            <a:chOff x="0" y="0"/>
            <a:chExt cx="4974654" cy="66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74654" cy="660400"/>
            </a:xfrm>
            <a:custGeom>
              <a:avLst/>
              <a:gdLst/>
              <a:ahLst/>
              <a:cxnLst/>
              <a:rect r="r" b="b" t="t" l="l"/>
              <a:pathLst>
                <a:path h="660400" w="4974654">
                  <a:moveTo>
                    <a:pt x="485019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50194" y="0"/>
                  </a:lnTo>
                  <a:cubicBezTo>
                    <a:pt x="4918774" y="0"/>
                    <a:pt x="4974654" y="55880"/>
                    <a:pt x="4974654" y="124460"/>
                  </a:cubicBezTo>
                  <a:lnTo>
                    <a:pt x="4974654" y="535940"/>
                  </a:lnTo>
                  <a:cubicBezTo>
                    <a:pt x="4974654" y="604520"/>
                    <a:pt x="4918774" y="660400"/>
                    <a:pt x="4850194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61856" y="1583175"/>
            <a:ext cx="9510380" cy="8703825"/>
          </a:xfrm>
          <a:custGeom>
            <a:avLst/>
            <a:gdLst/>
            <a:ahLst/>
            <a:cxnLst/>
            <a:rect r="r" b="b" t="t" l="l"/>
            <a:pathLst>
              <a:path h="8703825" w="9510380">
                <a:moveTo>
                  <a:pt x="0" y="0"/>
                </a:moveTo>
                <a:lnTo>
                  <a:pt x="9510380" y="0"/>
                </a:lnTo>
                <a:lnTo>
                  <a:pt x="9510380" y="8703825"/>
                </a:lnTo>
                <a:lnTo>
                  <a:pt x="0" y="870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7" t="-2312" r="0" b="-277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042191" y="3352345"/>
            <a:ext cx="8080849" cy="5124516"/>
            <a:chOff x="0" y="0"/>
            <a:chExt cx="3753606" cy="2380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53606" cy="2380371"/>
            </a:xfrm>
            <a:custGeom>
              <a:avLst/>
              <a:gdLst/>
              <a:ahLst/>
              <a:cxnLst/>
              <a:rect r="r" b="b" t="t" l="l"/>
              <a:pathLst>
                <a:path h="2380371" w="3753606">
                  <a:moveTo>
                    <a:pt x="3629146" y="2380371"/>
                  </a:moveTo>
                  <a:lnTo>
                    <a:pt x="124460" y="2380371"/>
                  </a:lnTo>
                  <a:cubicBezTo>
                    <a:pt x="55880" y="2380371"/>
                    <a:pt x="0" y="2324491"/>
                    <a:pt x="0" y="22559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29146" y="0"/>
                  </a:lnTo>
                  <a:cubicBezTo>
                    <a:pt x="3697726" y="0"/>
                    <a:pt x="3753606" y="55880"/>
                    <a:pt x="3753606" y="124460"/>
                  </a:cubicBezTo>
                  <a:lnTo>
                    <a:pt x="3753606" y="2255911"/>
                  </a:lnTo>
                  <a:cubicBezTo>
                    <a:pt x="3753606" y="2324491"/>
                    <a:pt x="3697726" y="2380371"/>
                    <a:pt x="3629146" y="23803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537151" y="7440505"/>
            <a:ext cx="3347611" cy="2629397"/>
          </a:xfrm>
          <a:custGeom>
            <a:avLst/>
            <a:gdLst/>
            <a:ahLst/>
            <a:cxnLst/>
            <a:rect r="r" b="b" t="t" l="l"/>
            <a:pathLst>
              <a:path h="2629397" w="3347611">
                <a:moveTo>
                  <a:pt x="0" y="0"/>
                </a:moveTo>
                <a:lnTo>
                  <a:pt x="3347612" y="0"/>
                </a:lnTo>
                <a:lnTo>
                  <a:pt x="3347612" y="2629396"/>
                </a:lnTo>
                <a:lnTo>
                  <a:pt x="0" y="262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21151" y="0"/>
            <a:ext cx="2766849" cy="3917663"/>
          </a:xfrm>
          <a:custGeom>
            <a:avLst/>
            <a:gdLst/>
            <a:ahLst/>
            <a:cxnLst/>
            <a:rect r="r" b="b" t="t" l="l"/>
            <a:pathLst>
              <a:path h="3917663" w="2766849">
                <a:moveTo>
                  <a:pt x="0" y="0"/>
                </a:moveTo>
                <a:lnTo>
                  <a:pt x="2766849" y="0"/>
                </a:lnTo>
                <a:lnTo>
                  <a:pt x="2766849" y="3917663"/>
                </a:lnTo>
                <a:lnTo>
                  <a:pt x="0" y="3917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70534"/>
            <a:ext cx="15392866" cy="92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2"/>
              </a:lnSpc>
            </a:pPr>
            <a:r>
              <a:rPr lang="en-US" sz="5301">
                <a:solidFill>
                  <a:srgbClr val="08A54B"/>
                </a:solidFill>
                <a:latin typeface="Special Elite"/>
              </a:rPr>
              <a:t>Kącik Przedszkolaka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24993" y="4173862"/>
            <a:ext cx="7389358" cy="2980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Open Sans Bold"/>
              </a:rPr>
              <a:t>Przedszkolaku, zapraszamy Cię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Open Sans Bold"/>
              </a:rPr>
              <a:t>do wiosennej gimnastyki.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Open Sans Bold"/>
              </a:rPr>
              <a:t>Rzuć kostką i wykonaj ćwiczenia, tak jak dzieci na ilustracjach. Każde ćwiczenie powtórz 5 razy.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1FF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34637" y="1028700"/>
            <a:ext cx="11714198" cy="8397449"/>
            <a:chOff x="0" y="0"/>
            <a:chExt cx="4019661" cy="28815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19661" cy="2881537"/>
            </a:xfrm>
            <a:custGeom>
              <a:avLst/>
              <a:gdLst/>
              <a:ahLst/>
              <a:cxnLst/>
              <a:rect r="r" b="b" t="t" l="l"/>
              <a:pathLst>
                <a:path h="2881537" w="4019661">
                  <a:moveTo>
                    <a:pt x="3895201" y="2881537"/>
                  </a:moveTo>
                  <a:lnTo>
                    <a:pt x="124460" y="2881537"/>
                  </a:lnTo>
                  <a:cubicBezTo>
                    <a:pt x="55880" y="2881537"/>
                    <a:pt x="0" y="2825657"/>
                    <a:pt x="0" y="27570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95201" y="0"/>
                  </a:lnTo>
                  <a:cubicBezTo>
                    <a:pt x="3963781" y="0"/>
                    <a:pt x="4019661" y="55880"/>
                    <a:pt x="4019661" y="124460"/>
                  </a:cubicBezTo>
                  <a:lnTo>
                    <a:pt x="4019661" y="2757077"/>
                  </a:lnTo>
                  <a:cubicBezTo>
                    <a:pt x="4019661" y="2825657"/>
                    <a:pt x="3963781" y="2881537"/>
                    <a:pt x="3895201" y="28815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157981"/>
            <a:ext cx="18443081" cy="5778368"/>
          </a:xfrm>
          <a:custGeom>
            <a:avLst/>
            <a:gdLst/>
            <a:ahLst/>
            <a:cxnLst/>
            <a:rect r="r" b="b" t="t" l="l"/>
            <a:pathLst>
              <a:path h="5778368" w="18443081">
                <a:moveTo>
                  <a:pt x="0" y="0"/>
                </a:moveTo>
                <a:lnTo>
                  <a:pt x="18443081" y="0"/>
                </a:lnTo>
                <a:lnTo>
                  <a:pt x="18443081" y="5778368"/>
                </a:lnTo>
                <a:lnTo>
                  <a:pt x="0" y="577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9" t="0" r="-499" b="-63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35823" y="290674"/>
            <a:ext cx="4315440" cy="3565632"/>
          </a:xfrm>
          <a:custGeom>
            <a:avLst/>
            <a:gdLst/>
            <a:ahLst/>
            <a:cxnLst/>
            <a:rect r="r" b="b" t="t" l="l"/>
            <a:pathLst>
              <a:path h="3565632" w="4315440">
                <a:moveTo>
                  <a:pt x="0" y="0"/>
                </a:moveTo>
                <a:lnTo>
                  <a:pt x="4315439" y="0"/>
                </a:lnTo>
                <a:lnTo>
                  <a:pt x="4315439" y="3565632"/>
                </a:lnTo>
                <a:lnTo>
                  <a:pt x="0" y="3565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21896" y="5227424"/>
            <a:ext cx="2348408" cy="1861114"/>
          </a:xfrm>
          <a:custGeom>
            <a:avLst/>
            <a:gdLst/>
            <a:ahLst/>
            <a:cxnLst/>
            <a:rect r="r" b="b" t="t" l="l"/>
            <a:pathLst>
              <a:path h="1861114" w="2348408">
                <a:moveTo>
                  <a:pt x="0" y="0"/>
                </a:moveTo>
                <a:lnTo>
                  <a:pt x="2348409" y="0"/>
                </a:lnTo>
                <a:lnTo>
                  <a:pt x="2348409" y="1861114"/>
                </a:lnTo>
                <a:lnTo>
                  <a:pt x="0" y="186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37396" y="608596"/>
            <a:ext cx="3496784" cy="4200341"/>
          </a:xfrm>
          <a:custGeom>
            <a:avLst/>
            <a:gdLst/>
            <a:ahLst/>
            <a:cxnLst/>
            <a:rect r="r" b="b" t="t" l="l"/>
            <a:pathLst>
              <a:path h="4200341" w="3496784">
                <a:moveTo>
                  <a:pt x="0" y="0"/>
                </a:moveTo>
                <a:lnTo>
                  <a:pt x="3496784" y="0"/>
                </a:lnTo>
                <a:lnTo>
                  <a:pt x="3496784" y="4200341"/>
                </a:lnTo>
                <a:lnTo>
                  <a:pt x="0" y="4200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68568" y="2603992"/>
            <a:ext cx="8633815" cy="470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5"/>
              </a:lnSpc>
            </a:pPr>
            <a:r>
              <a:rPr lang="en-US" sz="5003">
                <a:solidFill>
                  <a:srgbClr val="1B48AA"/>
                </a:solidFill>
                <a:latin typeface="Special Elite"/>
              </a:rPr>
              <a:t>Zapraszamy </a:t>
            </a:r>
          </a:p>
          <a:p>
            <a:pPr algn="ctr">
              <a:lnSpc>
                <a:spcPts val="7005"/>
              </a:lnSpc>
            </a:pPr>
            <a:r>
              <a:rPr lang="en-US" sz="5003">
                <a:solidFill>
                  <a:srgbClr val="1B48AA"/>
                </a:solidFill>
                <a:latin typeface="Special Elite"/>
              </a:rPr>
              <a:t>na kolejny numer gazetki </a:t>
            </a:r>
          </a:p>
          <a:p>
            <a:pPr algn="ctr">
              <a:lnSpc>
                <a:spcPts val="7005"/>
              </a:lnSpc>
            </a:pPr>
            <a:r>
              <a:rPr lang="en-US" sz="5003">
                <a:solidFill>
                  <a:srgbClr val="1B48AA"/>
                </a:solidFill>
                <a:latin typeface="Special Elite"/>
              </a:rPr>
              <a:t>w czerwcu</a:t>
            </a:r>
          </a:p>
          <a:p>
            <a:pPr algn="ctr">
              <a:lnSpc>
                <a:spcPts val="3502"/>
              </a:lnSpc>
            </a:pPr>
            <a:r>
              <a:rPr lang="en-US" sz="2501">
                <a:solidFill>
                  <a:srgbClr val="1B48AA"/>
                </a:solidFill>
                <a:latin typeface="Special Elite"/>
              </a:rPr>
              <a:t>                                    </a:t>
            </a:r>
          </a:p>
          <a:p>
            <a:pPr algn="ctr">
              <a:lnSpc>
                <a:spcPts val="3502"/>
              </a:lnSpc>
            </a:pPr>
            <a:r>
              <a:rPr lang="en-US" sz="2501">
                <a:solidFill>
                  <a:srgbClr val="1B48AA"/>
                </a:solidFill>
                <a:latin typeface="Special Elite"/>
              </a:rPr>
              <a:t>                                Opracowała: Sonia Peplińska</a:t>
            </a:r>
          </a:p>
          <a:p>
            <a:pPr algn="ctr">
              <a:lnSpc>
                <a:spcPts val="3952"/>
              </a:lnSpc>
            </a:pPr>
          </a:p>
          <a:p>
            <a:pPr algn="ctr">
              <a:lnSpc>
                <a:spcPts val="395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C5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5581" y="635581"/>
            <a:ext cx="17016838" cy="9015838"/>
            <a:chOff x="0" y="0"/>
            <a:chExt cx="6207789" cy="32890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07789" cy="3289002"/>
            </a:xfrm>
            <a:custGeom>
              <a:avLst/>
              <a:gdLst/>
              <a:ahLst/>
              <a:cxnLst/>
              <a:rect r="r" b="b" t="t" l="l"/>
              <a:pathLst>
                <a:path h="3289002" w="6207789">
                  <a:moveTo>
                    <a:pt x="6083329" y="3289002"/>
                  </a:moveTo>
                  <a:lnTo>
                    <a:pt x="124460" y="3289002"/>
                  </a:lnTo>
                  <a:cubicBezTo>
                    <a:pt x="55880" y="3289002"/>
                    <a:pt x="0" y="3233122"/>
                    <a:pt x="0" y="31645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83329" y="0"/>
                  </a:lnTo>
                  <a:cubicBezTo>
                    <a:pt x="6151909" y="0"/>
                    <a:pt x="6207789" y="55880"/>
                    <a:pt x="6207789" y="124460"/>
                  </a:cubicBezTo>
                  <a:lnTo>
                    <a:pt x="6207789" y="3164542"/>
                  </a:lnTo>
                  <a:cubicBezTo>
                    <a:pt x="6207789" y="3233122"/>
                    <a:pt x="6151909" y="3289002"/>
                    <a:pt x="6083329" y="32890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821289"/>
            <a:ext cx="16967690" cy="401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5"/>
              </a:lnSpc>
            </a:pPr>
            <a:r>
              <a:rPr lang="en-US" sz="8016">
                <a:solidFill>
                  <a:srgbClr val="00BF63"/>
                </a:solidFill>
                <a:latin typeface="Pluma"/>
              </a:rPr>
              <a:t>W NUMERZE MAJOWYM:</a:t>
            </a:r>
          </a:p>
          <a:p>
            <a:pPr algn="ctr">
              <a:lnSpc>
                <a:spcPts val="6037"/>
              </a:lnSpc>
            </a:pPr>
            <a:r>
              <a:rPr lang="en-US" sz="6634">
                <a:solidFill>
                  <a:srgbClr val="00BF63"/>
                </a:solidFill>
                <a:latin typeface="Special Elite"/>
              </a:rPr>
              <a:t>•Co czeka nas w przedszkolu w maju...?</a:t>
            </a:r>
          </a:p>
          <a:p>
            <a:pPr algn="ctr">
              <a:lnSpc>
                <a:spcPts val="6037"/>
              </a:lnSpc>
            </a:pPr>
            <a:r>
              <a:rPr lang="en-US" sz="6634">
                <a:solidFill>
                  <a:srgbClr val="00BF63"/>
                </a:solidFill>
                <a:latin typeface="Special Elite"/>
              </a:rPr>
              <a:t>•Kącik logopedyczny</a:t>
            </a:r>
          </a:p>
          <a:p>
            <a:pPr algn="ctr">
              <a:lnSpc>
                <a:spcPts val="6037"/>
              </a:lnSpc>
            </a:pPr>
            <a:r>
              <a:rPr lang="en-US" sz="6634">
                <a:solidFill>
                  <a:srgbClr val="00BF63"/>
                </a:solidFill>
                <a:latin typeface="Special Elite"/>
              </a:rPr>
              <a:t>•Wskazówki dla Rodziców</a:t>
            </a:r>
          </a:p>
          <a:p>
            <a:pPr algn="ctr">
              <a:lnSpc>
                <a:spcPts val="6037"/>
              </a:lnSpc>
            </a:pPr>
            <a:r>
              <a:rPr lang="en-US" sz="6634">
                <a:solidFill>
                  <a:srgbClr val="00BF63"/>
                </a:solidFill>
                <a:latin typeface="Special Elite"/>
              </a:rPr>
              <a:t>•</a:t>
            </a:r>
            <a:r>
              <a:rPr lang="en-US" sz="6634">
                <a:solidFill>
                  <a:srgbClr val="00BF63"/>
                </a:solidFill>
                <a:latin typeface="Special Elite"/>
              </a:rPr>
              <a:t>Kącik Przedszkolaka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218224">
            <a:off x="-305008" y="-415553"/>
            <a:ext cx="3546209" cy="4114800"/>
          </a:xfrm>
          <a:custGeom>
            <a:avLst/>
            <a:gdLst/>
            <a:ahLst/>
            <a:cxnLst/>
            <a:rect r="r" b="b" t="t" l="l"/>
            <a:pathLst>
              <a:path h="4114800" w="3546209">
                <a:moveTo>
                  <a:pt x="0" y="0"/>
                </a:moveTo>
                <a:lnTo>
                  <a:pt x="3546209" y="0"/>
                </a:lnTo>
                <a:lnTo>
                  <a:pt x="3546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08810" y="336713"/>
            <a:ext cx="5678151" cy="1042715"/>
          </a:xfrm>
          <a:custGeom>
            <a:avLst/>
            <a:gdLst/>
            <a:ahLst/>
            <a:cxnLst/>
            <a:rect r="r" b="b" t="t" l="l"/>
            <a:pathLst>
              <a:path h="1042715" w="5678151">
                <a:moveTo>
                  <a:pt x="0" y="0"/>
                </a:moveTo>
                <a:lnTo>
                  <a:pt x="5678150" y="0"/>
                </a:lnTo>
                <a:lnTo>
                  <a:pt x="5678150" y="1042715"/>
                </a:lnTo>
                <a:lnTo>
                  <a:pt x="0" y="104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1913" y="7903569"/>
            <a:ext cx="2292368" cy="2057400"/>
          </a:xfrm>
          <a:custGeom>
            <a:avLst/>
            <a:gdLst/>
            <a:ahLst/>
            <a:cxnLst/>
            <a:rect r="r" b="b" t="t" l="l"/>
            <a:pathLst>
              <a:path h="2057400" w="2292368">
                <a:moveTo>
                  <a:pt x="0" y="0"/>
                </a:moveTo>
                <a:lnTo>
                  <a:pt x="2292367" y="0"/>
                </a:lnTo>
                <a:lnTo>
                  <a:pt x="22923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48456" y="6172200"/>
            <a:ext cx="4047934" cy="4114800"/>
          </a:xfrm>
          <a:custGeom>
            <a:avLst/>
            <a:gdLst/>
            <a:ahLst/>
            <a:cxnLst/>
            <a:rect r="r" b="b" t="t" l="l"/>
            <a:pathLst>
              <a:path h="4114800" w="4047934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1931" y="342340"/>
            <a:ext cx="17487436" cy="9621878"/>
            <a:chOff x="0" y="0"/>
            <a:chExt cx="7005594" cy="38545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005594" cy="3854595"/>
            </a:xfrm>
            <a:custGeom>
              <a:avLst/>
              <a:gdLst/>
              <a:ahLst/>
              <a:cxnLst/>
              <a:rect r="r" b="b" t="t" l="l"/>
              <a:pathLst>
                <a:path h="3854595" w="7005594">
                  <a:moveTo>
                    <a:pt x="6881134" y="3854594"/>
                  </a:moveTo>
                  <a:lnTo>
                    <a:pt x="124460" y="3854594"/>
                  </a:lnTo>
                  <a:cubicBezTo>
                    <a:pt x="55880" y="3854594"/>
                    <a:pt x="0" y="3798714"/>
                    <a:pt x="0" y="37301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81134" y="0"/>
                  </a:lnTo>
                  <a:cubicBezTo>
                    <a:pt x="6949715" y="0"/>
                    <a:pt x="7005594" y="55880"/>
                    <a:pt x="7005594" y="124460"/>
                  </a:cubicBezTo>
                  <a:lnTo>
                    <a:pt x="7005594" y="3730134"/>
                  </a:lnTo>
                  <a:cubicBezTo>
                    <a:pt x="7005594" y="3798714"/>
                    <a:pt x="6949715" y="3854595"/>
                    <a:pt x="6881134" y="38545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2886817" y="7200900"/>
            <a:ext cx="6636774" cy="4114800"/>
          </a:xfrm>
          <a:custGeom>
            <a:avLst/>
            <a:gdLst/>
            <a:ahLst/>
            <a:cxnLst/>
            <a:rect r="r" b="b" t="t" l="l"/>
            <a:pathLst>
              <a:path h="4114800" w="6636774">
                <a:moveTo>
                  <a:pt x="0" y="0"/>
                </a:moveTo>
                <a:lnTo>
                  <a:pt x="6636774" y="0"/>
                </a:lnTo>
                <a:lnTo>
                  <a:pt x="66367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59900" y="953186"/>
            <a:ext cx="16224213" cy="1553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5"/>
              </a:lnSpc>
            </a:pPr>
            <a:r>
              <a:rPr lang="en-US" sz="6500">
                <a:solidFill>
                  <a:srgbClr val="1B48AA"/>
                </a:solidFill>
                <a:latin typeface="Special Elite"/>
              </a:rPr>
              <a:t>Co czeka nas w przedszkolu w maju...?</a:t>
            </a:r>
          </a:p>
          <a:p>
            <a:pPr algn="ctr" marL="0" indent="0" lvl="0">
              <a:lnSpc>
                <a:spcPts val="5915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619232" y="1331190"/>
            <a:ext cx="1280135" cy="1214965"/>
          </a:xfrm>
          <a:custGeom>
            <a:avLst/>
            <a:gdLst/>
            <a:ahLst/>
            <a:cxnLst/>
            <a:rect r="r" b="b" t="t" l="l"/>
            <a:pathLst>
              <a:path h="1214965" w="1280135">
                <a:moveTo>
                  <a:pt x="0" y="0"/>
                </a:moveTo>
                <a:lnTo>
                  <a:pt x="1280136" y="0"/>
                </a:lnTo>
                <a:lnTo>
                  <a:pt x="1280136" y="1214965"/>
                </a:lnTo>
                <a:lnTo>
                  <a:pt x="0" y="1214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79764" y="1780411"/>
            <a:ext cx="5541392" cy="5420489"/>
          </a:xfrm>
          <a:custGeom>
            <a:avLst/>
            <a:gdLst/>
            <a:ahLst/>
            <a:cxnLst/>
            <a:rect r="r" b="b" t="t" l="l"/>
            <a:pathLst>
              <a:path h="5420489" w="5541392">
                <a:moveTo>
                  <a:pt x="0" y="0"/>
                </a:moveTo>
                <a:lnTo>
                  <a:pt x="5541392" y="0"/>
                </a:lnTo>
                <a:lnTo>
                  <a:pt x="5541392" y="5420489"/>
                </a:lnTo>
                <a:lnTo>
                  <a:pt x="0" y="5420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408037">
            <a:off x="1248279" y="1924789"/>
            <a:ext cx="4148643" cy="4058127"/>
          </a:xfrm>
          <a:custGeom>
            <a:avLst/>
            <a:gdLst/>
            <a:ahLst/>
            <a:cxnLst/>
            <a:rect r="r" b="b" t="t" l="l"/>
            <a:pathLst>
              <a:path h="4058127" w="4148643">
                <a:moveTo>
                  <a:pt x="0" y="0"/>
                </a:moveTo>
                <a:lnTo>
                  <a:pt x="4148643" y="0"/>
                </a:lnTo>
                <a:lnTo>
                  <a:pt x="4148643" y="4058127"/>
                </a:lnTo>
                <a:lnTo>
                  <a:pt x="0" y="405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970550">
            <a:off x="5882760" y="5228273"/>
            <a:ext cx="5590941" cy="5468957"/>
          </a:xfrm>
          <a:custGeom>
            <a:avLst/>
            <a:gdLst/>
            <a:ahLst/>
            <a:cxnLst/>
            <a:rect r="r" b="b" t="t" l="l"/>
            <a:pathLst>
              <a:path h="5468957" w="5590941">
                <a:moveTo>
                  <a:pt x="0" y="0"/>
                </a:moveTo>
                <a:lnTo>
                  <a:pt x="5590941" y="0"/>
                </a:lnTo>
                <a:lnTo>
                  <a:pt x="5590941" y="5468957"/>
                </a:lnTo>
                <a:lnTo>
                  <a:pt x="0" y="5468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01930" y="3599536"/>
            <a:ext cx="4057180" cy="1180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F5E72"/>
                </a:solidFill>
                <a:latin typeface="Open Sans Bold"/>
              </a:rPr>
              <a:t>Dzień Rodziny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F5E72"/>
                </a:solidFill>
                <a:latin typeface="Open Sans Bold"/>
              </a:rPr>
              <a:t>17/24.05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69274" y="7143750"/>
            <a:ext cx="5065208" cy="158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BF63"/>
                </a:solidFill>
                <a:latin typeface="Open Sans Bold"/>
              </a:rPr>
              <a:t>Dzień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BF63"/>
                </a:solidFill>
                <a:latin typeface="Open Sans Bold"/>
              </a:rPr>
              <a:t>Polskiej Niezapominajki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BF63"/>
                </a:solidFill>
                <a:latin typeface="Open Sans Bold"/>
              </a:rPr>
              <a:t>22.05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509880" y="4221432"/>
            <a:ext cx="5111276" cy="976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EF5E72"/>
                </a:solidFill>
                <a:latin typeface="Open Sans Bold"/>
              </a:rPr>
              <a:t>Dzień dobrych uczynków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EF5E72"/>
                </a:solidFill>
                <a:latin typeface="Open Sans Bold"/>
              </a:rPr>
              <a:t>20.05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439857" y="6229093"/>
            <a:ext cx="4963850" cy="5427669"/>
          </a:xfrm>
          <a:custGeom>
            <a:avLst/>
            <a:gdLst/>
            <a:ahLst/>
            <a:cxnLst/>
            <a:rect r="r" b="b" t="t" l="l"/>
            <a:pathLst>
              <a:path h="5427669" w="4963850">
                <a:moveTo>
                  <a:pt x="0" y="0"/>
                </a:moveTo>
                <a:lnTo>
                  <a:pt x="4963850" y="0"/>
                </a:lnTo>
                <a:lnTo>
                  <a:pt x="4963850" y="5427669"/>
                </a:lnTo>
                <a:lnTo>
                  <a:pt x="0" y="5427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555408">
            <a:off x="6552108" y="1536104"/>
            <a:ext cx="3907209" cy="3821961"/>
          </a:xfrm>
          <a:custGeom>
            <a:avLst/>
            <a:gdLst/>
            <a:ahLst/>
            <a:cxnLst/>
            <a:rect r="r" b="b" t="t" l="l"/>
            <a:pathLst>
              <a:path h="3821961" w="3907209">
                <a:moveTo>
                  <a:pt x="0" y="0"/>
                </a:moveTo>
                <a:lnTo>
                  <a:pt x="3907209" y="0"/>
                </a:lnTo>
                <a:lnTo>
                  <a:pt x="3907209" y="3821961"/>
                </a:lnTo>
                <a:lnTo>
                  <a:pt x="0" y="38219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769274" y="2489005"/>
            <a:ext cx="5282180" cy="1471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AB62E"/>
                </a:solidFill>
                <a:latin typeface="Open Sans Bold"/>
              </a:rPr>
              <a:t>Akcja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AB62E"/>
                </a:solidFill>
                <a:latin typeface="Open Sans Bold"/>
              </a:rPr>
              <a:t>“Wędrująca Książka”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AB62E"/>
                </a:solidFill>
                <a:latin typeface="Open Sans Bold"/>
              </a:rPr>
              <a:t>do końca maja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C5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70483" y="236002"/>
            <a:ext cx="8934989" cy="10139021"/>
            <a:chOff x="0" y="0"/>
            <a:chExt cx="2832360" cy="3214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2360" cy="3214033"/>
            </a:xfrm>
            <a:custGeom>
              <a:avLst/>
              <a:gdLst/>
              <a:ahLst/>
              <a:cxnLst/>
              <a:rect r="r" b="b" t="t" l="l"/>
              <a:pathLst>
                <a:path h="3214033" w="2832360">
                  <a:moveTo>
                    <a:pt x="2707899" y="3214033"/>
                  </a:moveTo>
                  <a:lnTo>
                    <a:pt x="124460" y="3214033"/>
                  </a:lnTo>
                  <a:cubicBezTo>
                    <a:pt x="55880" y="3214033"/>
                    <a:pt x="0" y="3158153"/>
                    <a:pt x="0" y="30895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07900" y="0"/>
                  </a:lnTo>
                  <a:cubicBezTo>
                    <a:pt x="2776480" y="0"/>
                    <a:pt x="2832360" y="55880"/>
                    <a:pt x="2832360" y="124460"/>
                  </a:cubicBezTo>
                  <a:lnTo>
                    <a:pt x="2832360" y="3089573"/>
                  </a:lnTo>
                  <a:cubicBezTo>
                    <a:pt x="2832360" y="3158153"/>
                    <a:pt x="2776480" y="3214033"/>
                    <a:pt x="2707900" y="32140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70865" y="236002"/>
            <a:ext cx="7953027" cy="1833237"/>
            <a:chOff x="0" y="0"/>
            <a:chExt cx="5124850" cy="11813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24851" cy="1181319"/>
            </a:xfrm>
            <a:custGeom>
              <a:avLst/>
              <a:gdLst/>
              <a:ahLst/>
              <a:cxnLst/>
              <a:rect r="r" b="b" t="t" l="l"/>
              <a:pathLst>
                <a:path h="1181319" w="5124851">
                  <a:moveTo>
                    <a:pt x="5000391" y="1181319"/>
                  </a:moveTo>
                  <a:lnTo>
                    <a:pt x="124460" y="1181319"/>
                  </a:lnTo>
                  <a:cubicBezTo>
                    <a:pt x="55880" y="1181319"/>
                    <a:pt x="0" y="1125439"/>
                    <a:pt x="0" y="10568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00391" y="0"/>
                  </a:lnTo>
                  <a:cubicBezTo>
                    <a:pt x="5068970" y="0"/>
                    <a:pt x="5124851" y="55880"/>
                    <a:pt x="5124851" y="124460"/>
                  </a:cubicBezTo>
                  <a:lnTo>
                    <a:pt x="5124851" y="1056859"/>
                  </a:lnTo>
                  <a:cubicBezTo>
                    <a:pt x="5124851" y="1125439"/>
                    <a:pt x="5068970" y="1181319"/>
                    <a:pt x="5000391" y="11813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571601" y="5381349"/>
            <a:ext cx="1899109" cy="4950285"/>
          </a:xfrm>
          <a:custGeom>
            <a:avLst/>
            <a:gdLst/>
            <a:ahLst/>
            <a:cxnLst/>
            <a:rect r="r" b="b" t="t" l="l"/>
            <a:pathLst>
              <a:path h="4950285" w="1899109">
                <a:moveTo>
                  <a:pt x="0" y="0"/>
                </a:moveTo>
                <a:lnTo>
                  <a:pt x="1899109" y="0"/>
                </a:lnTo>
                <a:lnTo>
                  <a:pt x="1899109" y="4950285"/>
                </a:lnTo>
                <a:lnTo>
                  <a:pt x="0" y="4950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44521" y="4403642"/>
            <a:ext cx="1353268" cy="1479716"/>
          </a:xfrm>
          <a:custGeom>
            <a:avLst/>
            <a:gdLst/>
            <a:ahLst/>
            <a:cxnLst/>
            <a:rect r="r" b="b" t="t" l="l"/>
            <a:pathLst>
              <a:path h="1479716" w="1353268">
                <a:moveTo>
                  <a:pt x="0" y="0"/>
                </a:moveTo>
                <a:lnTo>
                  <a:pt x="1353268" y="0"/>
                </a:lnTo>
                <a:lnTo>
                  <a:pt x="1353268" y="1479716"/>
                </a:lnTo>
                <a:lnTo>
                  <a:pt x="0" y="1479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06221" y="5381349"/>
            <a:ext cx="1907635" cy="4972509"/>
          </a:xfrm>
          <a:custGeom>
            <a:avLst/>
            <a:gdLst/>
            <a:ahLst/>
            <a:cxnLst/>
            <a:rect r="r" b="b" t="t" l="l"/>
            <a:pathLst>
              <a:path h="4972509" w="1907635">
                <a:moveTo>
                  <a:pt x="0" y="0"/>
                </a:moveTo>
                <a:lnTo>
                  <a:pt x="1907635" y="0"/>
                </a:lnTo>
                <a:lnTo>
                  <a:pt x="1907635" y="4972509"/>
                </a:lnTo>
                <a:lnTo>
                  <a:pt x="0" y="4972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1956" y="5305513"/>
            <a:ext cx="1957296" cy="5101958"/>
          </a:xfrm>
          <a:custGeom>
            <a:avLst/>
            <a:gdLst/>
            <a:ahLst/>
            <a:cxnLst/>
            <a:rect r="r" b="b" t="t" l="l"/>
            <a:pathLst>
              <a:path h="5101958" w="1957296">
                <a:moveTo>
                  <a:pt x="0" y="0"/>
                </a:moveTo>
                <a:lnTo>
                  <a:pt x="1957297" y="0"/>
                </a:lnTo>
                <a:lnTo>
                  <a:pt x="1957297" y="5101957"/>
                </a:lnTo>
                <a:lnTo>
                  <a:pt x="0" y="5101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844169">
            <a:off x="9217811" y="1635945"/>
            <a:ext cx="2333661" cy="1609254"/>
          </a:xfrm>
          <a:custGeom>
            <a:avLst/>
            <a:gdLst/>
            <a:ahLst/>
            <a:cxnLst/>
            <a:rect r="r" b="b" t="t" l="l"/>
            <a:pathLst>
              <a:path h="1609254" w="2333661">
                <a:moveTo>
                  <a:pt x="0" y="0"/>
                </a:moveTo>
                <a:lnTo>
                  <a:pt x="2333661" y="0"/>
                </a:lnTo>
                <a:lnTo>
                  <a:pt x="2333661" y="1609253"/>
                </a:lnTo>
                <a:lnTo>
                  <a:pt x="0" y="1609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1956" y="861172"/>
            <a:ext cx="8315991" cy="74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60"/>
              </a:lnSpc>
              <a:spcBef>
                <a:spcPct val="0"/>
              </a:spcBef>
            </a:pPr>
            <a:r>
              <a:rPr lang="en-US" sz="6000">
                <a:solidFill>
                  <a:srgbClr val="00BF63"/>
                </a:solidFill>
                <a:latin typeface="Special Elite"/>
              </a:rPr>
              <a:t>Kącik logopedyczny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73552" y="452880"/>
            <a:ext cx="8528850" cy="880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DOMOWE ZABAWY LOGOPEDYCZNE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BF63"/>
                </a:solidFill>
                <a:latin typeface="Open Sans Bold"/>
              </a:rPr>
              <a:t>GŁODNY KOTEK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Opowiadamy dziecku bajkę o głodnym kotku, który szukał czegoś do jedzenia. Można dowolnie  rozwinąć bajkę.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Kotek spotyka różne zwierzątka i próbuje tego, co one jedzą.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W końcu znajduje miseczkę mleka i stwierdza, że to jest najlepsze. Dziecko gra rolę kotka. Głodny kotek oblizuje kolejno górną i dolną wargę. Potem dziecko robi z rąk miseczkę i naśladując kota, „wypija" mleko. Na koniec, jak zwykle robią to kotki, myje się po jedzeniu, zlizuje mleczko z ust.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26622"/>
                </a:solidFill>
                <a:latin typeface="Open Sans Bold"/>
              </a:rPr>
              <a:t>ŻYWE LUSTERKO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Siadamy naprzeciwko dziecka. Jedna osoba robi różne miny,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a „lusterko" stara się je naśladować. Potem zamieniamy się rolami.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77207" y="7970265"/>
            <a:ext cx="2625195" cy="2316735"/>
          </a:xfrm>
          <a:custGeom>
            <a:avLst/>
            <a:gdLst/>
            <a:ahLst/>
            <a:cxnLst/>
            <a:rect r="r" b="b" t="t" l="l"/>
            <a:pathLst>
              <a:path h="2316735" w="2625195">
                <a:moveTo>
                  <a:pt x="0" y="0"/>
                </a:moveTo>
                <a:lnTo>
                  <a:pt x="2625195" y="0"/>
                </a:lnTo>
                <a:lnTo>
                  <a:pt x="2625195" y="2316735"/>
                </a:lnTo>
                <a:lnTo>
                  <a:pt x="0" y="231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C5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57948" y="236002"/>
            <a:ext cx="9502605" cy="10139021"/>
            <a:chOff x="0" y="0"/>
            <a:chExt cx="3012292" cy="3214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12292" cy="3214033"/>
            </a:xfrm>
            <a:custGeom>
              <a:avLst/>
              <a:gdLst/>
              <a:ahLst/>
              <a:cxnLst/>
              <a:rect r="r" b="b" t="t" l="l"/>
              <a:pathLst>
                <a:path h="3214033" w="3012292">
                  <a:moveTo>
                    <a:pt x="2887832" y="3214033"/>
                  </a:moveTo>
                  <a:lnTo>
                    <a:pt x="124460" y="3214033"/>
                  </a:lnTo>
                  <a:cubicBezTo>
                    <a:pt x="55880" y="3214033"/>
                    <a:pt x="0" y="3158153"/>
                    <a:pt x="0" y="30895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87832" y="0"/>
                  </a:lnTo>
                  <a:cubicBezTo>
                    <a:pt x="2956412" y="0"/>
                    <a:pt x="3012292" y="55880"/>
                    <a:pt x="3012292" y="124460"/>
                  </a:cubicBezTo>
                  <a:lnTo>
                    <a:pt x="3012292" y="3089573"/>
                  </a:lnTo>
                  <a:cubicBezTo>
                    <a:pt x="3012292" y="3158153"/>
                    <a:pt x="2956412" y="3214033"/>
                    <a:pt x="2887832" y="32140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70865" y="236002"/>
            <a:ext cx="7953027" cy="1833237"/>
            <a:chOff x="0" y="0"/>
            <a:chExt cx="5124850" cy="11813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24851" cy="1181319"/>
            </a:xfrm>
            <a:custGeom>
              <a:avLst/>
              <a:gdLst/>
              <a:ahLst/>
              <a:cxnLst/>
              <a:rect r="r" b="b" t="t" l="l"/>
              <a:pathLst>
                <a:path h="1181319" w="5124851">
                  <a:moveTo>
                    <a:pt x="5000391" y="1181319"/>
                  </a:moveTo>
                  <a:lnTo>
                    <a:pt x="124460" y="1181319"/>
                  </a:lnTo>
                  <a:cubicBezTo>
                    <a:pt x="55880" y="1181319"/>
                    <a:pt x="0" y="1125439"/>
                    <a:pt x="0" y="10568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00391" y="0"/>
                  </a:lnTo>
                  <a:cubicBezTo>
                    <a:pt x="5068970" y="0"/>
                    <a:pt x="5124851" y="55880"/>
                    <a:pt x="5124851" y="124460"/>
                  </a:cubicBezTo>
                  <a:lnTo>
                    <a:pt x="5124851" y="1056859"/>
                  </a:lnTo>
                  <a:cubicBezTo>
                    <a:pt x="5124851" y="1125439"/>
                    <a:pt x="5068970" y="1181319"/>
                    <a:pt x="5000391" y="11813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571601" y="5381349"/>
            <a:ext cx="1899109" cy="4950285"/>
          </a:xfrm>
          <a:custGeom>
            <a:avLst/>
            <a:gdLst/>
            <a:ahLst/>
            <a:cxnLst/>
            <a:rect r="r" b="b" t="t" l="l"/>
            <a:pathLst>
              <a:path h="4950285" w="1899109">
                <a:moveTo>
                  <a:pt x="0" y="0"/>
                </a:moveTo>
                <a:lnTo>
                  <a:pt x="1899109" y="0"/>
                </a:lnTo>
                <a:lnTo>
                  <a:pt x="1899109" y="4950285"/>
                </a:lnTo>
                <a:lnTo>
                  <a:pt x="0" y="4950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06221" y="5381349"/>
            <a:ext cx="1907635" cy="4972509"/>
          </a:xfrm>
          <a:custGeom>
            <a:avLst/>
            <a:gdLst/>
            <a:ahLst/>
            <a:cxnLst/>
            <a:rect r="r" b="b" t="t" l="l"/>
            <a:pathLst>
              <a:path h="4972509" w="1907635">
                <a:moveTo>
                  <a:pt x="0" y="0"/>
                </a:moveTo>
                <a:lnTo>
                  <a:pt x="1907635" y="0"/>
                </a:lnTo>
                <a:lnTo>
                  <a:pt x="1907635" y="4972509"/>
                </a:lnTo>
                <a:lnTo>
                  <a:pt x="0" y="4972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1956" y="5305513"/>
            <a:ext cx="1957296" cy="5101958"/>
          </a:xfrm>
          <a:custGeom>
            <a:avLst/>
            <a:gdLst/>
            <a:ahLst/>
            <a:cxnLst/>
            <a:rect r="r" b="b" t="t" l="l"/>
            <a:pathLst>
              <a:path h="5101958" w="1957296">
                <a:moveTo>
                  <a:pt x="0" y="0"/>
                </a:moveTo>
                <a:lnTo>
                  <a:pt x="1957297" y="0"/>
                </a:lnTo>
                <a:lnTo>
                  <a:pt x="1957297" y="5101957"/>
                </a:lnTo>
                <a:lnTo>
                  <a:pt x="0" y="5101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9786" y="4362564"/>
            <a:ext cx="3684515" cy="2583766"/>
          </a:xfrm>
          <a:custGeom>
            <a:avLst/>
            <a:gdLst/>
            <a:ahLst/>
            <a:cxnLst/>
            <a:rect r="r" b="b" t="t" l="l"/>
            <a:pathLst>
              <a:path h="2583766" w="3684515">
                <a:moveTo>
                  <a:pt x="0" y="0"/>
                </a:moveTo>
                <a:lnTo>
                  <a:pt x="3684515" y="0"/>
                </a:lnTo>
                <a:lnTo>
                  <a:pt x="3684515" y="2583766"/>
                </a:lnTo>
                <a:lnTo>
                  <a:pt x="0" y="258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30450" y="8962632"/>
            <a:ext cx="1672006" cy="1324368"/>
          </a:xfrm>
          <a:custGeom>
            <a:avLst/>
            <a:gdLst/>
            <a:ahLst/>
            <a:cxnLst/>
            <a:rect r="r" b="b" t="t" l="l"/>
            <a:pathLst>
              <a:path h="1324368" w="1672006">
                <a:moveTo>
                  <a:pt x="0" y="0"/>
                </a:moveTo>
                <a:lnTo>
                  <a:pt x="1672006" y="0"/>
                </a:lnTo>
                <a:lnTo>
                  <a:pt x="1672006" y="1324368"/>
                </a:lnTo>
                <a:lnTo>
                  <a:pt x="0" y="132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1956" y="861172"/>
            <a:ext cx="8315991" cy="74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60"/>
              </a:lnSpc>
              <a:spcBef>
                <a:spcPct val="0"/>
              </a:spcBef>
            </a:pPr>
            <a:r>
              <a:rPr lang="en-US" sz="6000">
                <a:solidFill>
                  <a:srgbClr val="00BF63"/>
                </a:solidFill>
                <a:latin typeface="Special Elite"/>
              </a:rPr>
              <a:t>Kącik logopedyczny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30450" y="527702"/>
            <a:ext cx="9097481" cy="10205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CB6CE6"/>
                </a:solidFill>
                <a:latin typeface="Open Sans Bold"/>
              </a:rPr>
              <a:t>ŚNIADANIE KRASNOLUDKA</a:t>
            </a:r>
          </a:p>
          <a:p>
            <a:pPr algn="ctr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Opowiadamy dziecku bajkę o krasnoludku  i wykonujemy poniższe ćwiczenia.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Krasnoludek żuje kanapkę (naśladowanie ruchów żucia, zęby zwarte, wargi zwarte, wykonują ruchy okrężne), chrupie marchewkę (otwieranie i zamykanie zębów, usta zaokrąglone i wysunięte do przodu) i oblizuje się (oblizywanie czubkiem języka szeroko rozwartych warg). Krasnoludek oblizuje buzię na górze (kierowanie języka w kąciki ust), potem myje zęby po śniadaniu (przesuwanie czubkiem języka po zewnętrznej stronie górnych zębów, wargi szeroko rozwarte). Krasnoludek jest najedzony, zadowolony i uśmiecha się (rozciąganie warg jak do uśmiechu).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UWAGA! Jeśli u dziecka stwierdzono sygmatyzm międzyzębowy, ćwiczenia modyfikujemy tak, aby język nie wychodził poza jamę ustną.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5271FF"/>
                </a:solidFill>
                <a:latin typeface="Open Sans Bold"/>
              </a:rPr>
              <a:t>HUŚTAWKA DLA MISIA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Układamy dziecko wygodnie na plecach. Na jego brzuszku kładziemy książkę, a na niej na niej misia lub inną ulubiona zabawkę.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Dziecko, wdychając i wydychając powietrze huśta misia, który to unosi się, to opada. Dziecko musi oddychać powoli i spokojnie, tak, żeby miś nie spadł z huśtawki. </a:t>
            </a:r>
          </a:p>
          <a:p>
            <a:pPr algn="ctr">
              <a:lnSpc>
                <a:spcPts val="2800"/>
              </a:lnSpc>
            </a:pP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                                                                 </a:t>
            </a:r>
            <a:r>
              <a:rPr lang="en-US" sz="2000">
                <a:solidFill>
                  <a:srgbClr val="000000"/>
                </a:solidFill>
                <a:latin typeface="Open Sans Bold"/>
              </a:rPr>
              <a:t>Neurologopeda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</a:rPr>
              <a:t>                                                           </a:t>
            </a:r>
            <a:r>
              <a:rPr lang="en-US" sz="2000">
                <a:solidFill>
                  <a:srgbClr val="000000"/>
                </a:solidFill>
                <a:latin typeface="Open Sans Bold"/>
              </a:rPr>
              <a:t>Katarzyna Przewoźniak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6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0313" y="214538"/>
            <a:ext cx="16102370" cy="2356688"/>
            <a:chOff x="0" y="0"/>
            <a:chExt cx="5874188" cy="859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4188" cy="859726"/>
            </a:xfrm>
            <a:custGeom>
              <a:avLst/>
              <a:gdLst/>
              <a:ahLst/>
              <a:cxnLst/>
              <a:rect r="r" b="b" t="t" l="l"/>
              <a:pathLst>
                <a:path h="859726" w="5874188">
                  <a:moveTo>
                    <a:pt x="5749728" y="859726"/>
                  </a:moveTo>
                  <a:lnTo>
                    <a:pt x="124460" y="859726"/>
                  </a:lnTo>
                  <a:cubicBezTo>
                    <a:pt x="55880" y="859726"/>
                    <a:pt x="0" y="803846"/>
                    <a:pt x="0" y="7352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49729" y="0"/>
                  </a:lnTo>
                  <a:cubicBezTo>
                    <a:pt x="5818308" y="0"/>
                    <a:pt x="5874188" y="55880"/>
                    <a:pt x="5874188" y="124460"/>
                  </a:cubicBezTo>
                  <a:lnTo>
                    <a:pt x="5874188" y="735266"/>
                  </a:lnTo>
                  <a:cubicBezTo>
                    <a:pt x="5874188" y="803846"/>
                    <a:pt x="5818308" y="859726"/>
                    <a:pt x="5749729" y="859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2815" y="3655594"/>
            <a:ext cx="6252499" cy="5951625"/>
            <a:chOff x="0" y="0"/>
            <a:chExt cx="2280929" cy="21711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80929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80929">
                  <a:moveTo>
                    <a:pt x="2156469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6469" y="0"/>
                  </a:lnTo>
                  <a:cubicBezTo>
                    <a:pt x="2225049" y="0"/>
                    <a:pt x="2280929" y="55880"/>
                    <a:pt x="2280929" y="124460"/>
                  </a:cubicBezTo>
                  <a:lnTo>
                    <a:pt x="2280929" y="2046709"/>
                  </a:lnTo>
                  <a:cubicBezTo>
                    <a:pt x="2280929" y="2115289"/>
                    <a:pt x="2225049" y="2171169"/>
                    <a:pt x="2156469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97767" y="3655594"/>
            <a:ext cx="6097418" cy="5951625"/>
            <a:chOff x="0" y="0"/>
            <a:chExt cx="2224355" cy="21711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4355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24355">
                  <a:moveTo>
                    <a:pt x="2099894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9895" y="0"/>
                  </a:lnTo>
                  <a:cubicBezTo>
                    <a:pt x="2168475" y="0"/>
                    <a:pt x="2224355" y="55880"/>
                    <a:pt x="2224355" y="124460"/>
                  </a:cubicBezTo>
                  <a:lnTo>
                    <a:pt x="2224355" y="2046709"/>
                  </a:lnTo>
                  <a:cubicBezTo>
                    <a:pt x="2224355" y="2115289"/>
                    <a:pt x="2168475" y="2171169"/>
                    <a:pt x="2099895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59953" y="2851071"/>
            <a:ext cx="8143632" cy="6965551"/>
          </a:xfrm>
          <a:custGeom>
            <a:avLst/>
            <a:gdLst/>
            <a:ahLst/>
            <a:cxnLst/>
            <a:rect r="r" b="b" t="t" l="l"/>
            <a:pathLst>
              <a:path h="6965551" w="8143632">
                <a:moveTo>
                  <a:pt x="0" y="0"/>
                </a:moveTo>
                <a:lnTo>
                  <a:pt x="8143632" y="0"/>
                </a:lnTo>
                <a:lnTo>
                  <a:pt x="8143632" y="6965551"/>
                </a:lnTo>
                <a:lnTo>
                  <a:pt x="0" y="696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05973" y="2851071"/>
            <a:ext cx="8047801" cy="6965551"/>
          </a:xfrm>
          <a:custGeom>
            <a:avLst/>
            <a:gdLst/>
            <a:ahLst/>
            <a:cxnLst/>
            <a:rect r="r" b="b" t="t" l="l"/>
            <a:pathLst>
              <a:path h="6965551" w="8047801">
                <a:moveTo>
                  <a:pt x="0" y="0"/>
                </a:moveTo>
                <a:lnTo>
                  <a:pt x="8047801" y="0"/>
                </a:lnTo>
                <a:lnTo>
                  <a:pt x="8047801" y="6965551"/>
                </a:lnTo>
                <a:lnTo>
                  <a:pt x="0" y="6965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29249" y="795529"/>
            <a:ext cx="14790104" cy="16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6999">
                <a:solidFill>
                  <a:srgbClr val="08A54B"/>
                </a:solidFill>
                <a:latin typeface="Pluma"/>
              </a:rPr>
              <a:t>CO MÓWIĆ DO DZIECKA </a:t>
            </a:r>
          </a:p>
          <a:p>
            <a:pPr algn="ctr" marL="0" indent="0" lvl="0">
              <a:lnSpc>
                <a:spcPts val="6369"/>
              </a:lnSpc>
              <a:spcBef>
                <a:spcPct val="0"/>
              </a:spcBef>
            </a:pPr>
            <a:r>
              <a:rPr lang="en-US" sz="6999">
                <a:solidFill>
                  <a:srgbClr val="08A54B"/>
                </a:solidFill>
                <a:latin typeface="Pluma"/>
              </a:rPr>
              <a:t>W TRUDNYCH DLA NIEGO SYTUACJACH?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6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0313" y="214538"/>
            <a:ext cx="16102370" cy="2356688"/>
            <a:chOff x="0" y="0"/>
            <a:chExt cx="5874188" cy="859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4188" cy="859726"/>
            </a:xfrm>
            <a:custGeom>
              <a:avLst/>
              <a:gdLst/>
              <a:ahLst/>
              <a:cxnLst/>
              <a:rect r="r" b="b" t="t" l="l"/>
              <a:pathLst>
                <a:path h="859726" w="5874188">
                  <a:moveTo>
                    <a:pt x="5749728" y="859726"/>
                  </a:moveTo>
                  <a:lnTo>
                    <a:pt x="124460" y="859726"/>
                  </a:lnTo>
                  <a:cubicBezTo>
                    <a:pt x="55880" y="859726"/>
                    <a:pt x="0" y="803846"/>
                    <a:pt x="0" y="7352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49729" y="0"/>
                  </a:lnTo>
                  <a:cubicBezTo>
                    <a:pt x="5818308" y="0"/>
                    <a:pt x="5874188" y="55880"/>
                    <a:pt x="5874188" y="124460"/>
                  </a:cubicBezTo>
                  <a:lnTo>
                    <a:pt x="5874188" y="735266"/>
                  </a:lnTo>
                  <a:cubicBezTo>
                    <a:pt x="5874188" y="803846"/>
                    <a:pt x="5818308" y="859726"/>
                    <a:pt x="5749729" y="859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2815" y="3655594"/>
            <a:ext cx="6252499" cy="5951625"/>
            <a:chOff x="0" y="0"/>
            <a:chExt cx="2280929" cy="21711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80929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80929">
                  <a:moveTo>
                    <a:pt x="2156469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6469" y="0"/>
                  </a:lnTo>
                  <a:cubicBezTo>
                    <a:pt x="2225049" y="0"/>
                    <a:pt x="2280929" y="55880"/>
                    <a:pt x="2280929" y="124460"/>
                  </a:cubicBezTo>
                  <a:lnTo>
                    <a:pt x="2280929" y="2046709"/>
                  </a:lnTo>
                  <a:cubicBezTo>
                    <a:pt x="2280929" y="2115289"/>
                    <a:pt x="2225049" y="2171169"/>
                    <a:pt x="2156469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97767" y="3655594"/>
            <a:ext cx="6097418" cy="5951625"/>
            <a:chOff x="0" y="0"/>
            <a:chExt cx="2224355" cy="21711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4355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24355">
                  <a:moveTo>
                    <a:pt x="2099894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9895" y="0"/>
                  </a:lnTo>
                  <a:cubicBezTo>
                    <a:pt x="2168475" y="0"/>
                    <a:pt x="2224355" y="55880"/>
                    <a:pt x="2224355" y="124460"/>
                  </a:cubicBezTo>
                  <a:lnTo>
                    <a:pt x="2224355" y="2046709"/>
                  </a:lnTo>
                  <a:cubicBezTo>
                    <a:pt x="2224355" y="2115289"/>
                    <a:pt x="2168475" y="2171169"/>
                    <a:pt x="2099895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90193" y="2943946"/>
            <a:ext cx="8209520" cy="6983793"/>
          </a:xfrm>
          <a:custGeom>
            <a:avLst/>
            <a:gdLst/>
            <a:ahLst/>
            <a:cxnLst/>
            <a:rect r="r" b="b" t="t" l="l"/>
            <a:pathLst>
              <a:path h="6983793" w="8209520">
                <a:moveTo>
                  <a:pt x="0" y="0"/>
                </a:moveTo>
                <a:lnTo>
                  <a:pt x="8209520" y="0"/>
                </a:lnTo>
                <a:lnTo>
                  <a:pt x="8209520" y="6983793"/>
                </a:lnTo>
                <a:lnTo>
                  <a:pt x="0" y="6983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89890" y="2956079"/>
            <a:ext cx="8251233" cy="6971660"/>
          </a:xfrm>
          <a:custGeom>
            <a:avLst/>
            <a:gdLst/>
            <a:ahLst/>
            <a:cxnLst/>
            <a:rect r="r" b="b" t="t" l="l"/>
            <a:pathLst>
              <a:path h="6971660" w="8251233">
                <a:moveTo>
                  <a:pt x="0" y="0"/>
                </a:moveTo>
                <a:lnTo>
                  <a:pt x="8251233" y="0"/>
                </a:lnTo>
                <a:lnTo>
                  <a:pt x="8251233" y="6971660"/>
                </a:lnTo>
                <a:lnTo>
                  <a:pt x="0" y="6971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29249" y="795529"/>
            <a:ext cx="14790104" cy="16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6999">
                <a:solidFill>
                  <a:srgbClr val="08A54B"/>
                </a:solidFill>
                <a:latin typeface="Pluma"/>
              </a:rPr>
              <a:t>CO MÓWIĆ DO DZIECKA </a:t>
            </a:r>
          </a:p>
          <a:p>
            <a:pPr algn="ctr" marL="0" indent="0" lvl="0">
              <a:lnSpc>
                <a:spcPts val="6369"/>
              </a:lnSpc>
              <a:spcBef>
                <a:spcPct val="0"/>
              </a:spcBef>
            </a:pPr>
            <a:r>
              <a:rPr lang="en-US" sz="6999">
                <a:solidFill>
                  <a:srgbClr val="08A54B"/>
                </a:solidFill>
                <a:latin typeface="Pluma"/>
              </a:rPr>
              <a:t>W TRUDNYCH DLA NIEGO SYTUACJACH?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6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0313" y="214538"/>
            <a:ext cx="16102370" cy="2356688"/>
            <a:chOff x="0" y="0"/>
            <a:chExt cx="5874188" cy="859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4188" cy="859726"/>
            </a:xfrm>
            <a:custGeom>
              <a:avLst/>
              <a:gdLst/>
              <a:ahLst/>
              <a:cxnLst/>
              <a:rect r="r" b="b" t="t" l="l"/>
              <a:pathLst>
                <a:path h="859726" w="5874188">
                  <a:moveTo>
                    <a:pt x="5749728" y="859726"/>
                  </a:moveTo>
                  <a:lnTo>
                    <a:pt x="124460" y="859726"/>
                  </a:lnTo>
                  <a:cubicBezTo>
                    <a:pt x="55880" y="859726"/>
                    <a:pt x="0" y="803846"/>
                    <a:pt x="0" y="7352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49729" y="0"/>
                  </a:lnTo>
                  <a:cubicBezTo>
                    <a:pt x="5818308" y="0"/>
                    <a:pt x="5874188" y="55880"/>
                    <a:pt x="5874188" y="124460"/>
                  </a:cubicBezTo>
                  <a:lnTo>
                    <a:pt x="5874188" y="735266"/>
                  </a:lnTo>
                  <a:cubicBezTo>
                    <a:pt x="5874188" y="803846"/>
                    <a:pt x="5818308" y="859726"/>
                    <a:pt x="5749729" y="859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2815" y="3655594"/>
            <a:ext cx="6252499" cy="5951625"/>
            <a:chOff x="0" y="0"/>
            <a:chExt cx="2280929" cy="21711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80929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80929">
                  <a:moveTo>
                    <a:pt x="2156469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6469" y="0"/>
                  </a:lnTo>
                  <a:cubicBezTo>
                    <a:pt x="2225049" y="0"/>
                    <a:pt x="2280929" y="55880"/>
                    <a:pt x="2280929" y="124460"/>
                  </a:cubicBezTo>
                  <a:lnTo>
                    <a:pt x="2280929" y="2046709"/>
                  </a:lnTo>
                  <a:cubicBezTo>
                    <a:pt x="2280929" y="2115289"/>
                    <a:pt x="2225049" y="2171169"/>
                    <a:pt x="2156469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97767" y="3655594"/>
            <a:ext cx="6097418" cy="5951625"/>
            <a:chOff x="0" y="0"/>
            <a:chExt cx="2224355" cy="21711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4355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24355">
                  <a:moveTo>
                    <a:pt x="2099894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9895" y="0"/>
                  </a:lnTo>
                  <a:cubicBezTo>
                    <a:pt x="2168475" y="0"/>
                    <a:pt x="2224355" y="55880"/>
                    <a:pt x="2224355" y="124460"/>
                  </a:cubicBezTo>
                  <a:lnTo>
                    <a:pt x="2224355" y="2046709"/>
                  </a:lnTo>
                  <a:cubicBezTo>
                    <a:pt x="2224355" y="2115289"/>
                    <a:pt x="2168475" y="2171169"/>
                    <a:pt x="2099895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82955" y="2865200"/>
            <a:ext cx="8043068" cy="6986206"/>
          </a:xfrm>
          <a:custGeom>
            <a:avLst/>
            <a:gdLst/>
            <a:ahLst/>
            <a:cxnLst/>
            <a:rect r="r" b="b" t="t" l="l"/>
            <a:pathLst>
              <a:path h="6986206" w="8043068">
                <a:moveTo>
                  <a:pt x="0" y="0"/>
                </a:moveTo>
                <a:lnTo>
                  <a:pt x="8043068" y="0"/>
                </a:lnTo>
                <a:lnTo>
                  <a:pt x="8043068" y="6986205"/>
                </a:lnTo>
                <a:lnTo>
                  <a:pt x="0" y="6986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604069" y="2865200"/>
            <a:ext cx="8177957" cy="6991017"/>
          </a:xfrm>
          <a:custGeom>
            <a:avLst/>
            <a:gdLst/>
            <a:ahLst/>
            <a:cxnLst/>
            <a:rect r="r" b="b" t="t" l="l"/>
            <a:pathLst>
              <a:path h="6991017" w="8177957">
                <a:moveTo>
                  <a:pt x="0" y="0"/>
                </a:moveTo>
                <a:lnTo>
                  <a:pt x="8177956" y="0"/>
                </a:lnTo>
                <a:lnTo>
                  <a:pt x="8177956" y="6991017"/>
                </a:lnTo>
                <a:lnTo>
                  <a:pt x="0" y="6991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29249" y="795529"/>
            <a:ext cx="14790104" cy="16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6999">
                <a:solidFill>
                  <a:srgbClr val="08A54B"/>
                </a:solidFill>
                <a:latin typeface="Pluma"/>
              </a:rPr>
              <a:t>CO MÓWIĆ DO DZIECKA </a:t>
            </a:r>
          </a:p>
          <a:p>
            <a:pPr algn="ctr" marL="0" indent="0" lvl="0">
              <a:lnSpc>
                <a:spcPts val="6369"/>
              </a:lnSpc>
              <a:spcBef>
                <a:spcPct val="0"/>
              </a:spcBef>
            </a:pPr>
            <a:r>
              <a:rPr lang="en-US" sz="6999">
                <a:solidFill>
                  <a:srgbClr val="08A54B"/>
                </a:solidFill>
                <a:latin typeface="Pluma"/>
              </a:rPr>
              <a:t>W TRUDNYCH DLA NIEGO SYTUACJACH?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6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0313" y="214538"/>
            <a:ext cx="16102370" cy="2356688"/>
            <a:chOff x="0" y="0"/>
            <a:chExt cx="5874188" cy="859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4188" cy="859726"/>
            </a:xfrm>
            <a:custGeom>
              <a:avLst/>
              <a:gdLst/>
              <a:ahLst/>
              <a:cxnLst/>
              <a:rect r="r" b="b" t="t" l="l"/>
              <a:pathLst>
                <a:path h="859726" w="5874188">
                  <a:moveTo>
                    <a:pt x="5749728" y="859726"/>
                  </a:moveTo>
                  <a:lnTo>
                    <a:pt x="124460" y="859726"/>
                  </a:lnTo>
                  <a:cubicBezTo>
                    <a:pt x="55880" y="859726"/>
                    <a:pt x="0" y="803846"/>
                    <a:pt x="0" y="7352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49729" y="0"/>
                  </a:lnTo>
                  <a:cubicBezTo>
                    <a:pt x="5818308" y="0"/>
                    <a:pt x="5874188" y="55880"/>
                    <a:pt x="5874188" y="124460"/>
                  </a:cubicBezTo>
                  <a:lnTo>
                    <a:pt x="5874188" y="735266"/>
                  </a:lnTo>
                  <a:cubicBezTo>
                    <a:pt x="5874188" y="803846"/>
                    <a:pt x="5818308" y="859726"/>
                    <a:pt x="5749729" y="859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2815" y="3655594"/>
            <a:ext cx="6252499" cy="5951625"/>
            <a:chOff x="0" y="0"/>
            <a:chExt cx="2280929" cy="21711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80929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80929">
                  <a:moveTo>
                    <a:pt x="2156469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6469" y="0"/>
                  </a:lnTo>
                  <a:cubicBezTo>
                    <a:pt x="2225049" y="0"/>
                    <a:pt x="2280929" y="55880"/>
                    <a:pt x="2280929" y="124460"/>
                  </a:cubicBezTo>
                  <a:lnTo>
                    <a:pt x="2280929" y="2046709"/>
                  </a:lnTo>
                  <a:cubicBezTo>
                    <a:pt x="2280929" y="2115289"/>
                    <a:pt x="2225049" y="2171169"/>
                    <a:pt x="2156469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97767" y="3655594"/>
            <a:ext cx="6097418" cy="5951625"/>
            <a:chOff x="0" y="0"/>
            <a:chExt cx="2224355" cy="21711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4355" cy="2171169"/>
            </a:xfrm>
            <a:custGeom>
              <a:avLst/>
              <a:gdLst/>
              <a:ahLst/>
              <a:cxnLst/>
              <a:rect r="r" b="b" t="t" l="l"/>
              <a:pathLst>
                <a:path h="2171169" w="2224355">
                  <a:moveTo>
                    <a:pt x="2099894" y="2171169"/>
                  </a:moveTo>
                  <a:lnTo>
                    <a:pt x="124460" y="2171169"/>
                  </a:lnTo>
                  <a:cubicBezTo>
                    <a:pt x="55880" y="2171169"/>
                    <a:pt x="0" y="2115289"/>
                    <a:pt x="0" y="20467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99895" y="0"/>
                  </a:lnTo>
                  <a:cubicBezTo>
                    <a:pt x="2168475" y="0"/>
                    <a:pt x="2224355" y="55880"/>
                    <a:pt x="2224355" y="124460"/>
                  </a:cubicBezTo>
                  <a:lnTo>
                    <a:pt x="2224355" y="2046709"/>
                  </a:lnTo>
                  <a:cubicBezTo>
                    <a:pt x="2224355" y="2115289"/>
                    <a:pt x="2168475" y="2171169"/>
                    <a:pt x="2099895" y="21711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40305" y="2978767"/>
            <a:ext cx="8277222" cy="6943314"/>
          </a:xfrm>
          <a:custGeom>
            <a:avLst/>
            <a:gdLst/>
            <a:ahLst/>
            <a:cxnLst/>
            <a:rect r="r" b="b" t="t" l="l"/>
            <a:pathLst>
              <a:path h="6943314" w="8277222">
                <a:moveTo>
                  <a:pt x="0" y="0"/>
                </a:moveTo>
                <a:lnTo>
                  <a:pt x="8277222" y="0"/>
                </a:lnTo>
                <a:lnTo>
                  <a:pt x="8277222" y="6943314"/>
                </a:lnTo>
                <a:lnTo>
                  <a:pt x="0" y="6943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11499" y="3019195"/>
            <a:ext cx="8651535" cy="6902886"/>
          </a:xfrm>
          <a:custGeom>
            <a:avLst/>
            <a:gdLst/>
            <a:ahLst/>
            <a:cxnLst/>
            <a:rect r="r" b="b" t="t" l="l"/>
            <a:pathLst>
              <a:path h="6902886" w="8651535">
                <a:moveTo>
                  <a:pt x="0" y="0"/>
                </a:moveTo>
                <a:lnTo>
                  <a:pt x="8651535" y="0"/>
                </a:lnTo>
                <a:lnTo>
                  <a:pt x="8651535" y="6902886"/>
                </a:lnTo>
                <a:lnTo>
                  <a:pt x="0" y="6902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29249" y="795529"/>
            <a:ext cx="14790104" cy="1676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6999">
                <a:solidFill>
                  <a:srgbClr val="08A54B"/>
                </a:solidFill>
                <a:latin typeface="Pluma"/>
              </a:rPr>
              <a:t>CO MÓWIĆ DO DZIECKA </a:t>
            </a:r>
          </a:p>
          <a:p>
            <a:pPr algn="ctr" marL="0" indent="0" lvl="0">
              <a:lnSpc>
                <a:spcPts val="6369"/>
              </a:lnSpc>
              <a:spcBef>
                <a:spcPct val="0"/>
              </a:spcBef>
            </a:pPr>
            <a:r>
              <a:rPr lang="en-US" sz="6999">
                <a:solidFill>
                  <a:srgbClr val="08A54B"/>
                </a:solidFill>
                <a:latin typeface="Pluma"/>
              </a:rPr>
              <a:t>W TRUDNYCH DLA NIEGO SYTUACJACH?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DAGELjQ_gNE</dc:identifier>
  <dcterms:modified xsi:type="dcterms:W3CDTF">2011-08-01T06:04:30Z</dcterms:modified>
  <cp:revision>1</cp:revision>
  <dc:title>GAZETKA “NIEZAPOMINAJKA” DLA DZIECI I RODZICóW PRZEDSZKOLA NR 28 W GDYN</dc:title>
</cp:coreProperties>
</file>