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Quicksand Bold" charset="-1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3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t="-1" r="-3249" b="-2775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858" y="706533"/>
            <a:ext cx="18190284" cy="2895804"/>
            <a:chOff x="0" y="0"/>
            <a:chExt cx="4790857" cy="7626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90857" cy="762681"/>
            </a:xfrm>
            <a:custGeom>
              <a:avLst/>
              <a:gdLst/>
              <a:ahLst/>
              <a:cxnLst/>
              <a:rect l="l" t="t" r="r" b="b"/>
              <a:pathLst>
                <a:path w="4790857" h="762681">
                  <a:moveTo>
                    <a:pt x="0" y="0"/>
                  </a:moveTo>
                  <a:lnTo>
                    <a:pt x="4790857" y="0"/>
                  </a:lnTo>
                  <a:lnTo>
                    <a:pt x="4790857" y="762681"/>
                  </a:lnTo>
                  <a:lnTo>
                    <a:pt x="0" y="7626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790857" cy="81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91810" y="871568"/>
            <a:ext cx="18830952" cy="2626149"/>
            <a:chOff x="0" y="0"/>
            <a:chExt cx="4959592" cy="6916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9592" cy="691661"/>
            </a:xfrm>
            <a:custGeom>
              <a:avLst/>
              <a:gdLst/>
              <a:ahLst/>
              <a:cxnLst/>
              <a:rect l="l" t="t" r="r" b="b"/>
              <a:pathLst>
                <a:path w="4959592" h="691661">
                  <a:moveTo>
                    <a:pt x="0" y="0"/>
                  </a:moveTo>
                  <a:lnTo>
                    <a:pt x="4959592" y="0"/>
                  </a:lnTo>
                  <a:lnTo>
                    <a:pt x="4959592" y="691661"/>
                  </a:lnTo>
                  <a:lnTo>
                    <a:pt x="0" y="691661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959592" cy="739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926476" y="3602337"/>
            <a:ext cx="9794379" cy="6684663"/>
          </a:xfrm>
          <a:custGeom>
            <a:avLst/>
            <a:gdLst/>
            <a:ahLst/>
            <a:cxnLst/>
            <a:rect l="l" t="t" r="r" b="b"/>
            <a:pathLst>
              <a:path w="9794379" h="6684663">
                <a:moveTo>
                  <a:pt x="0" y="0"/>
                </a:moveTo>
                <a:lnTo>
                  <a:pt x="9794379" y="0"/>
                </a:lnTo>
                <a:lnTo>
                  <a:pt x="9794379" y="6684663"/>
                </a:lnTo>
                <a:lnTo>
                  <a:pt x="0" y="6684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29008" y="784620"/>
            <a:ext cx="15311220" cy="263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</a:rPr>
              <a:t>ZEBRANIE Z RODZICAMI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</a:rPr>
              <a:t>PODSUMOWUJĄCE I PÓŁROCZE ROKU SZKOLNEGO 2023/2024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0599" y="1028700"/>
            <a:ext cx="16686803" cy="5211012"/>
            <a:chOff x="0" y="0"/>
            <a:chExt cx="4394878" cy="1372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4878" cy="1372448"/>
            </a:xfrm>
            <a:custGeom>
              <a:avLst/>
              <a:gdLst/>
              <a:ahLst/>
              <a:cxnLst/>
              <a:rect l="l" t="t" r="r" b="b"/>
              <a:pathLst>
                <a:path w="4394878" h="1372448">
                  <a:moveTo>
                    <a:pt x="0" y="0"/>
                  </a:moveTo>
                  <a:lnTo>
                    <a:pt x="4394878" y="0"/>
                  </a:lnTo>
                  <a:lnTo>
                    <a:pt x="4394878" y="1372448"/>
                  </a:lnTo>
                  <a:lnTo>
                    <a:pt x="0" y="13724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4878" cy="1420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300410"/>
            <a:ext cx="16230600" cy="4718389"/>
            <a:chOff x="0" y="0"/>
            <a:chExt cx="4274726" cy="1242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1242703"/>
            </a:xfrm>
            <a:custGeom>
              <a:avLst/>
              <a:gdLst/>
              <a:ahLst/>
              <a:cxnLst/>
              <a:rect l="l" t="t" r="r" b="b"/>
              <a:pathLst>
                <a:path w="4274726" h="1242703">
                  <a:moveTo>
                    <a:pt x="0" y="0"/>
                  </a:moveTo>
                  <a:lnTo>
                    <a:pt x="4274726" y="0"/>
                  </a:lnTo>
                  <a:lnTo>
                    <a:pt x="4274726" y="1242703"/>
                  </a:lnTo>
                  <a:lnTo>
                    <a:pt x="0" y="1242703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74726" cy="1290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28564" y="5148654"/>
            <a:ext cx="14930542" cy="5138346"/>
          </a:xfrm>
          <a:custGeom>
            <a:avLst/>
            <a:gdLst/>
            <a:ahLst/>
            <a:cxnLst/>
            <a:rect l="l" t="t" r="r" b="b"/>
            <a:pathLst>
              <a:path w="16241086" h="6638544">
                <a:moveTo>
                  <a:pt x="0" y="0"/>
                </a:moveTo>
                <a:lnTo>
                  <a:pt x="16241086" y="0"/>
                </a:lnTo>
                <a:lnTo>
                  <a:pt x="16241086" y="6638544"/>
                </a:lnTo>
                <a:lnTo>
                  <a:pt x="0" y="6638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57654" y="1500162"/>
            <a:ext cx="11787270" cy="475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600" u="sng" dirty="0" err="1">
                <a:solidFill>
                  <a:srgbClr val="FFFFFF"/>
                </a:solidFill>
                <a:latin typeface="Quicksand Bold"/>
              </a:rPr>
              <a:t>Jak</a:t>
            </a:r>
            <a:r>
              <a:rPr lang="en-US" sz="2600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600" u="sng" dirty="0" err="1">
                <a:solidFill>
                  <a:srgbClr val="FFFFFF"/>
                </a:solidFill>
                <a:latin typeface="Quicksand Bold"/>
              </a:rPr>
              <a:t>minęło</a:t>
            </a:r>
            <a:r>
              <a:rPr lang="en-US" sz="2600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600" u="sng" dirty="0" err="1">
                <a:solidFill>
                  <a:srgbClr val="FFFFFF"/>
                </a:solidFill>
                <a:latin typeface="Quicksand Bold"/>
              </a:rPr>
              <a:t>nam</a:t>
            </a:r>
            <a:r>
              <a:rPr lang="en-US" sz="2600" u="sng" dirty="0">
                <a:solidFill>
                  <a:srgbClr val="FFFFFF"/>
                </a:solidFill>
                <a:latin typeface="Quicksand Bold"/>
              </a:rPr>
              <a:t> I </a:t>
            </a:r>
            <a:r>
              <a:rPr lang="en-US" sz="2600" u="sng" dirty="0" err="1">
                <a:solidFill>
                  <a:srgbClr val="FFFFFF"/>
                </a:solidFill>
                <a:latin typeface="Quicksand Bold"/>
              </a:rPr>
              <a:t>półrocze</a:t>
            </a:r>
            <a:r>
              <a:rPr lang="en-US" sz="2600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600" u="sng" dirty="0" err="1">
                <a:solidFill>
                  <a:srgbClr val="FFFFFF"/>
                </a:solidFill>
                <a:latin typeface="Quicksand Bold"/>
              </a:rPr>
              <a:t>roku</a:t>
            </a:r>
            <a:r>
              <a:rPr lang="en-US" sz="2600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600" u="sng" dirty="0" err="1">
                <a:solidFill>
                  <a:srgbClr val="FFFFFF"/>
                </a:solidFill>
                <a:latin typeface="Quicksand Bold"/>
              </a:rPr>
              <a:t>szkolnego</a:t>
            </a:r>
            <a:r>
              <a:rPr lang="en-US" sz="2600" u="sng" dirty="0" smtClean="0">
                <a:solidFill>
                  <a:srgbClr val="FFFFFF"/>
                </a:solidFill>
                <a:latin typeface="Quicksand Bold"/>
              </a:rPr>
              <a:t>?</a:t>
            </a:r>
            <a:endParaRPr lang="pl-PL" sz="2600" u="sng" dirty="0" smtClean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pl-PL" sz="1900" dirty="0" smtClean="0">
                <a:solidFill>
                  <a:srgbClr val="FFFFFF"/>
                </a:solidFill>
                <a:latin typeface="Quicksand Bold"/>
              </a:rPr>
              <a:t>-Próbny alarm ewakuacyjny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Pola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Quicksand Bold"/>
              </a:rPr>
              <a:t>Nadziei</a:t>
            </a:r>
            <a:r>
              <a:rPr lang="pl-PL" sz="1900" dirty="0" smtClean="0">
                <a:solidFill>
                  <a:srgbClr val="FFFFFF"/>
                </a:solidFill>
                <a:latin typeface="Quicksand Bold"/>
              </a:rPr>
              <a:t>- spotkanie z wolontariuszem z </a:t>
            </a:r>
            <a:r>
              <a:rPr lang="pl-PL" sz="1900" dirty="0" smtClean="0">
                <a:solidFill>
                  <a:srgbClr val="FFFFFF"/>
                </a:solidFill>
                <a:latin typeface="Quicksand Bold"/>
              </a:rPr>
              <a:t>hospicjum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Dzień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Quicksand Bold"/>
              </a:rPr>
              <a:t>Chłopc</a:t>
            </a:r>
            <a:r>
              <a:rPr lang="pl-PL" sz="1900" dirty="0" smtClean="0">
                <a:solidFill>
                  <a:srgbClr val="FFFFFF"/>
                </a:solidFill>
                <a:latin typeface="Quicksand Bold"/>
              </a:rPr>
              <a:t>a/</a:t>
            </a:r>
            <a:r>
              <a:rPr lang="en-US" sz="1900" dirty="0" smtClean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  <a:latin typeface="Quicksand Bold"/>
              </a:rPr>
              <a:t>Dziewczy</a:t>
            </a:r>
            <a:r>
              <a:rPr lang="pl-PL" sz="1900" dirty="0" smtClean="0">
                <a:solidFill>
                  <a:srgbClr val="FFFFFF"/>
                </a:solidFill>
                <a:latin typeface="Quicksand Bold"/>
              </a:rPr>
              <a:t>nki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Obchody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Dnia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Niepodległości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Spotkanie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andrzejkowe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Dzień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Pluszowego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Misia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Spotkanie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św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.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Mikołajem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-”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Robotyka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”-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zapoznanie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komputerem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kodowaniem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zajęcia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Szkole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Podstawowej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nr 12 w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Gdyni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Festiwal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Piosenki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Zimowej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Szkole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nr 35 w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Gdyni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Jasełka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/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Świąteczne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spotkanie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Dzień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Babci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19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Dziadka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-Bal 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karnawałowy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1900" dirty="0" err="1">
                <a:solidFill>
                  <a:srgbClr val="FFFFFF"/>
                </a:solidFill>
                <a:latin typeface="Quicksand Bold"/>
              </a:rPr>
              <a:t>Walentynki</a:t>
            </a:r>
            <a:endParaRPr lang="en-US" sz="1900" dirty="0">
              <a:solidFill>
                <a:srgbClr val="FFFFFF"/>
              </a:solidFill>
              <a:latin typeface="Quicksand Bold"/>
            </a:endParaRPr>
          </a:p>
          <a:p>
            <a:pPr algn="ctr">
              <a:lnSpc>
                <a:spcPts val="36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99204" y="884997"/>
            <a:ext cx="7907335" cy="10009284"/>
          </a:xfrm>
          <a:custGeom>
            <a:avLst/>
            <a:gdLst/>
            <a:ahLst/>
            <a:cxnLst/>
            <a:rect l="l" t="t" r="r" b="b"/>
            <a:pathLst>
              <a:path w="7907335" h="10009284">
                <a:moveTo>
                  <a:pt x="0" y="0"/>
                </a:moveTo>
                <a:lnTo>
                  <a:pt x="7907334" y="0"/>
                </a:lnTo>
                <a:lnTo>
                  <a:pt x="7907334" y="10009285"/>
                </a:lnTo>
                <a:lnTo>
                  <a:pt x="0" y="10009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27567" y="884997"/>
            <a:ext cx="9171567" cy="8694947"/>
            <a:chOff x="0" y="0"/>
            <a:chExt cx="2415557" cy="22900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15557" cy="2290027"/>
            </a:xfrm>
            <a:custGeom>
              <a:avLst/>
              <a:gdLst/>
              <a:ahLst/>
              <a:cxnLst/>
              <a:rect l="l" t="t" r="r" b="b"/>
              <a:pathLst>
                <a:path w="2415557" h="2290027">
                  <a:moveTo>
                    <a:pt x="0" y="0"/>
                  </a:moveTo>
                  <a:lnTo>
                    <a:pt x="2415557" y="0"/>
                  </a:lnTo>
                  <a:lnTo>
                    <a:pt x="2415557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15557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7567" y="749398"/>
            <a:ext cx="9171567" cy="8830546"/>
            <a:chOff x="0" y="0"/>
            <a:chExt cx="2415557" cy="23257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15557" cy="2325741"/>
            </a:xfrm>
            <a:custGeom>
              <a:avLst/>
              <a:gdLst/>
              <a:ahLst/>
              <a:cxnLst/>
              <a:rect l="l" t="t" r="r" b="b"/>
              <a:pathLst>
                <a:path w="2415557" h="2325741">
                  <a:moveTo>
                    <a:pt x="0" y="0"/>
                  </a:moveTo>
                  <a:lnTo>
                    <a:pt x="2415557" y="0"/>
                  </a:lnTo>
                  <a:lnTo>
                    <a:pt x="2415557" y="2325741"/>
                  </a:lnTo>
                  <a:lnTo>
                    <a:pt x="0" y="2325741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415557" cy="2373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169516" y="1283864"/>
            <a:ext cx="8968085" cy="46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u="sng" dirty="0">
                <a:solidFill>
                  <a:srgbClr val="FFFFFF"/>
                </a:solidFill>
                <a:latin typeface="Quicksand Bold"/>
              </a:rPr>
              <a:t>Co </a:t>
            </a:r>
            <a:r>
              <a:rPr lang="en-US" sz="3000" u="sng" dirty="0" err="1">
                <a:solidFill>
                  <a:srgbClr val="FFFFFF"/>
                </a:solidFill>
                <a:latin typeface="Quicksand Bold"/>
              </a:rPr>
              <a:t>nas</a:t>
            </a:r>
            <a:r>
              <a:rPr lang="en-US" sz="3000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u="sng" dirty="0" err="1">
                <a:solidFill>
                  <a:srgbClr val="FFFFFF"/>
                </a:solidFill>
                <a:latin typeface="Quicksand Bold"/>
              </a:rPr>
              <a:t>czeka</a:t>
            </a:r>
            <a:r>
              <a:rPr lang="en-US" sz="3000" u="sng" dirty="0">
                <a:solidFill>
                  <a:srgbClr val="FFFFFF"/>
                </a:solidFill>
                <a:latin typeface="Quicksand Bold"/>
              </a:rPr>
              <a:t> w II </a:t>
            </a:r>
            <a:r>
              <a:rPr lang="en-US" sz="3000" u="sng" dirty="0" err="1">
                <a:solidFill>
                  <a:srgbClr val="FFFFFF"/>
                </a:solidFill>
                <a:latin typeface="Quicksand Bold"/>
              </a:rPr>
              <a:t>półroczu</a:t>
            </a:r>
            <a:r>
              <a:rPr lang="en-US" sz="3000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u="sng" dirty="0" err="1">
                <a:solidFill>
                  <a:srgbClr val="FFFFFF"/>
                </a:solidFill>
                <a:latin typeface="Quicksand Bold"/>
              </a:rPr>
              <a:t>roku</a:t>
            </a:r>
            <a:r>
              <a:rPr lang="en-US" sz="3000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u="sng" dirty="0" err="1">
                <a:solidFill>
                  <a:srgbClr val="FFFFFF"/>
                </a:solidFill>
                <a:latin typeface="Quicksand Bold"/>
              </a:rPr>
              <a:t>szkolnego</a:t>
            </a:r>
            <a:r>
              <a:rPr lang="en-US" sz="3000" u="sng" dirty="0">
                <a:solidFill>
                  <a:srgbClr val="FFFFFF"/>
                </a:solidFill>
                <a:latin typeface="Quicksand Bold"/>
              </a:rPr>
              <a:t> 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988375"/>
            <a:ext cx="9144000" cy="741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Zajęcia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otwarte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- 21.02 “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Sensoryczna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zima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zabawy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Rodziców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Dziećmi</a:t>
            </a:r>
            <a:r>
              <a:rPr lang="en-US" sz="2799" dirty="0" smtClean="0">
                <a:solidFill>
                  <a:srgbClr val="FFFFFF"/>
                </a:solidFill>
                <a:latin typeface="Quicksand Bold"/>
              </a:rPr>
              <a:t>”</a:t>
            </a:r>
            <a:endParaRPr lang="pl-PL" sz="2799" dirty="0" smtClean="0">
              <a:solidFill>
                <a:srgbClr val="FFFFFF"/>
              </a:solidFill>
              <a:latin typeface="Quicksand Bold"/>
            </a:endParaRP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pl-PL" sz="2799" dirty="0" smtClean="0">
                <a:solidFill>
                  <a:srgbClr val="FFFFFF"/>
                </a:solidFill>
                <a:latin typeface="Quicksand Bold"/>
              </a:rPr>
              <a:t>Nauka/Metoda czytania Glenna Domana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Powitanie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Wiosny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Zebranie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Rodzicami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Dzieci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rozpoczynającymi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naukę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w I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klasie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„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Dzień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Niezapominajki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jest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dniem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bajki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”-</a:t>
            </a:r>
          </a:p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    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Święto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Przedszkola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Dzień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Rodziny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Dzień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Dziecka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Uroczyste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zakończenie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Roku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Szkolnego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Konkursy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dla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Rodziców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Dzieci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      * „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Ulubiona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postać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bajki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dawnych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lat ”-    </a:t>
            </a:r>
          </a:p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        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rodzinny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konkurs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plastyczny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359"/>
              </a:lnSpc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      * </a:t>
            </a:r>
            <a:r>
              <a:rPr lang="pl-PL" sz="2799" dirty="0" smtClean="0">
                <a:solidFill>
                  <a:srgbClr val="FFFFFF"/>
                </a:solidFill>
                <a:latin typeface="Quicksand Bold"/>
              </a:rPr>
              <a:t>„</a:t>
            </a:r>
            <a:r>
              <a:rPr lang="en-US" sz="2799" dirty="0" err="1" smtClean="0">
                <a:solidFill>
                  <a:srgbClr val="FFFFFF"/>
                </a:solidFill>
                <a:latin typeface="Quicksand Bold"/>
              </a:rPr>
              <a:t>Przyjazne</a:t>
            </a:r>
            <a:r>
              <a:rPr lang="en-US" sz="2799" dirty="0" smtClean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służby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 smtClean="0">
                <a:solidFill>
                  <a:srgbClr val="FFFFFF"/>
                </a:solidFill>
                <a:latin typeface="Quicksand Bold"/>
              </a:rPr>
              <a:t>mundurowe</a:t>
            </a:r>
            <a:r>
              <a:rPr lang="pl-PL" sz="2799" dirty="0" smtClean="0">
                <a:solidFill>
                  <a:srgbClr val="FFFFFF"/>
                </a:solidFill>
                <a:latin typeface="Quicksand Bold"/>
              </a:rPr>
              <a:t>”</a:t>
            </a:r>
            <a:r>
              <a:rPr lang="en-US" sz="2799" dirty="0" smtClean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konkurs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pl-PL" sz="2799" dirty="0" smtClean="0">
                <a:solidFill>
                  <a:srgbClr val="FFFFFF"/>
                </a:solidFill>
                <a:latin typeface="Quicksand Bold"/>
              </a:rPr>
              <a:t>     	</a:t>
            </a:r>
            <a:r>
              <a:rPr lang="en-US" sz="2799" dirty="0" err="1" smtClean="0">
                <a:solidFill>
                  <a:srgbClr val="FFFFFF"/>
                </a:solidFill>
                <a:latin typeface="Quicksand Bold"/>
              </a:rPr>
              <a:t>literacki</a:t>
            </a:r>
            <a:r>
              <a:rPr lang="pl-PL" sz="2799" dirty="0" smtClean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 smtClean="0">
                <a:solidFill>
                  <a:srgbClr val="FFFFFF"/>
                </a:solidFill>
                <a:latin typeface="Quicksand Bold"/>
              </a:rPr>
              <a:t>dla</a:t>
            </a:r>
            <a:r>
              <a:rPr lang="en-US" sz="2799" dirty="0" smtClean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Rodziców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Dzieci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359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71457" y="811010"/>
            <a:ext cx="9862316" cy="8664981"/>
            <a:chOff x="0" y="0"/>
            <a:chExt cx="2597483" cy="22821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7483" cy="2282135"/>
            </a:xfrm>
            <a:custGeom>
              <a:avLst/>
              <a:gdLst/>
              <a:ahLst/>
              <a:cxnLst/>
              <a:rect l="l" t="t" r="r" b="b"/>
              <a:pathLst>
                <a:path w="2597483" h="2282135">
                  <a:moveTo>
                    <a:pt x="0" y="0"/>
                  </a:moveTo>
                  <a:lnTo>
                    <a:pt x="2597483" y="0"/>
                  </a:lnTo>
                  <a:lnTo>
                    <a:pt x="2597483" y="2282135"/>
                  </a:lnTo>
                  <a:lnTo>
                    <a:pt x="0" y="22821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97483" cy="2329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247620" y="1028700"/>
            <a:ext cx="11186417" cy="9732755"/>
          </a:xfrm>
          <a:custGeom>
            <a:avLst/>
            <a:gdLst/>
            <a:ahLst/>
            <a:cxnLst/>
            <a:rect l="l" t="t" r="r" b="b"/>
            <a:pathLst>
              <a:path w="11186417" h="9732755">
                <a:moveTo>
                  <a:pt x="0" y="0"/>
                </a:moveTo>
                <a:lnTo>
                  <a:pt x="11186417" y="0"/>
                </a:lnTo>
                <a:lnTo>
                  <a:pt x="11186417" y="9732755"/>
                </a:lnTo>
                <a:lnTo>
                  <a:pt x="0" y="97327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31764" r="-2714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739240" y="714400"/>
            <a:ext cx="9954093" cy="8543900"/>
            <a:chOff x="0" y="0"/>
            <a:chExt cx="2621654" cy="22502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21654" cy="2250245"/>
            </a:xfrm>
            <a:custGeom>
              <a:avLst/>
              <a:gdLst/>
              <a:ahLst/>
              <a:cxnLst/>
              <a:rect l="l" t="t" r="r" b="b"/>
              <a:pathLst>
                <a:path w="2621654" h="2250245">
                  <a:moveTo>
                    <a:pt x="0" y="0"/>
                  </a:moveTo>
                  <a:lnTo>
                    <a:pt x="2621654" y="0"/>
                  </a:lnTo>
                  <a:lnTo>
                    <a:pt x="2621654" y="2250245"/>
                  </a:lnTo>
                  <a:lnTo>
                    <a:pt x="0" y="2250245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21654" cy="229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839018" y="2695603"/>
            <a:ext cx="9494732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Przerwa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urlopowa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sierpień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2024 r. ;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Uaktualnienie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numerów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telefonów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komórkowych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adresów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zamieszkania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;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Odzież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/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ubrania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na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zmianę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;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Strona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internetowa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przedszkola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grupy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korespondencja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smtClean="0">
                <a:solidFill>
                  <a:srgbClr val="FFFFFF"/>
                </a:solidFill>
                <a:latin typeface="Quicksand Bold"/>
              </a:rPr>
              <a:t>e-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mai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l</a:t>
            </a:r>
            <a:r>
              <a:rPr lang="en-US" sz="3500" dirty="0" smtClean="0">
                <a:solidFill>
                  <a:srgbClr val="FFFFFF"/>
                </a:solidFill>
                <a:latin typeface="Quicksand Bold"/>
              </a:rPr>
              <a:t>;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Konsultacje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wychowawcami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 (terminarz na stronie intenetowej grupy).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39240" y="1294425"/>
            <a:ext cx="9494732" cy="53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u="sng">
                <a:solidFill>
                  <a:srgbClr val="FFFFFF"/>
                </a:solidFill>
                <a:latin typeface="Quicksand Bold"/>
              </a:rPr>
              <a:t>Sprawy organizacyjne w naszej grupie: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08307" y="1113072"/>
            <a:ext cx="17502148" cy="8861440"/>
            <a:chOff x="0" y="0"/>
            <a:chExt cx="4609619" cy="23338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09619" cy="2333877"/>
            </a:xfrm>
            <a:custGeom>
              <a:avLst/>
              <a:gdLst/>
              <a:ahLst/>
              <a:cxnLst/>
              <a:rect l="l" t="t" r="r" b="b"/>
              <a:pathLst>
                <a:path w="4609619" h="2333877">
                  <a:moveTo>
                    <a:pt x="0" y="0"/>
                  </a:moveTo>
                  <a:lnTo>
                    <a:pt x="4609619" y="0"/>
                  </a:lnTo>
                  <a:lnTo>
                    <a:pt x="4609619" y="2333877"/>
                  </a:lnTo>
                  <a:lnTo>
                    <a:pt x="0" y="2333877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609619" cy="2381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525789" y="6699006"/>
            <a:ext cx="2284665" cy="3275506"/>
          </a:xfrm>
          <a:custGeom>
            <a:avLst/>
            <a:gdLst/>
            <a:ahLst/>
            <a:cxnLst/>
            <a:rect l="l" t="t" r="r" b="b"/>
            <a:pathLst>
              <a:path w="2284665" h="3275506">
                <a:moveTo>
                  <a:pt x="0" y="0"/>
                </a:moveTo>
                <a:lnTo>
                  <a:pt x="2284666" y="0"/>
                </a:lnTo>
                <a:lnTo>
                  <a:pt x="2284666" y="3275506"/>
                </a:lnTo>
                <a:lnTo>
                  <a:pt x="0" y="327550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96760" y="1341226"/>
            <a:ext cx="16694479" cy="861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NASZE PROŚBY:</a:t>
            </a: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Prosimy o :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Systematyczne sprawdzanie czystości głów dzieci oraz przyprowadzanie do przedszkola dzieci zdrowych;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Niezakładanie biżuterii Dziewczynkom- kwestia bezpieczeństwa;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Zbieranie nakrętek, zużytych baterii;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Regularne płacenie składek na Radę Rodziców;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Pomoc w zakupie materiałów papierniczych- w szczególności kleje w sztyfcie</a:t>
            </a: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      kwiatów doniczkowych do sal, dostarczanie kolorowanek ,itp. ;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Przynoszenia różnorodnych materiałów do kącika morskiego, przyrodniczego, wystroju sali ;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Przynoszenie zbędnych książek, zabawek, gier, puzzli;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Udział w akcji „Cała Polska czyta dzieciom”, aktywne uczestnictwo w konkursach organizowanych przez przedszkole oraz udział w przedstawieniu </a:t>
            </a: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      z okazji Dnia Dziecka; 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Udział w przedsięwzięciu „Poznajemy zawody Rodziców”- </a:t>
            </a: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       w ramach preorientacji zawodowej </a:t>
            </a:r>
          </a:p>
          <a:p>
            <a:pPr>
              <a:lnSpc>
                <a:spcPts val="3359"/>
              </a:lnSpc>
            </a:pPr>
            <a:endParaRPr/>
          </a:p>
          <a:p>
            <a:pPr>
              <a:lnSpc>
                <a:spcPts val="3359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34482" y="490321"/>
            <a:ext cx="17953518" cy="9531043"/>
            <a:chOff x="0" y="0"/>
            <a:chExt cx="4728499" cy="25102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28499" cy="2510233"/>
            </a:xfrm>
            <a:custGeom>
              <a:avLst/>
              <a:gdLst/>
              <a:ahLst/>
              <a:cxnLst/>
              <a:rect l="l" t="t" r="r" b="b"/>
              <a:pathLst>
                <a:path w="4728499" h="2510233">
                  <a:moveTo>
                    <a:pt x="0" y="0"/>
                  </a:moveTo>
                  <a:lnTo>
                    <a:pt x="4728499" y="0"/>
                  </a:lnTo>
                  <a:lnTo>
                    <a:pt x="4728499" y="2510233"/>
                  </a:lnTo>
                  <a:lnTo>
                    <a:pt x="0" y="2510233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728499" cy="2557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119241" y="3470570"/>
            <a:ext cx="13716000" cy="8229600"/>
          </a:xfrm>
          <a:custGeom>
            <a:avLst/>
            <a:gdLst/>
            <a:ahLst/>
            <a:cxnLst/>
            <a:rect l="l" t="t" r="r" b="b"/>
            <a:pathLst>
              <a:path w="13716000" h="8229600">
                <a:moveTo>
                  <a:pt x="0" y="0"/>
                </a:moveTo>
                <a:lnTo>
                  <a:pt x="13716000" y="0"/>
                </a:lnTo>
                <a:lnTo>
                  <a:pt x="13716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233023"/>
            <a:ext cx="15806541" cy="630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Dziękujemy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:</a:t>
            </a:r>
          </a:p>
          <a:p>
            <a:pPr marL="863599" lvl="1" indent="-431800" algn="ctr">
              <a:lnSpc>
                <a:spcPts val="47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Za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udział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akcji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“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Jeż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Wielkim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Mieście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”</a:t>
            </a:r>
          </a:p>
          <a:p>
            <a:pPr marL="863599" lvl="1" indent="-431800" algn="ctr">
              <a:lnSpc>
                <a:spcPts val="47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Aktywne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uczestnictwo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akcji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zbiórki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karmy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</a:p>
          <a:p>
            <a:pPr algn="ctr">
              <a:lnSpc>
                <a:spcPts val="4799"/>
              </a:lnSpc>
            </a:pP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dla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bezdomnych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zwierząt</a:t>
            </a:r>
            <a:endParaRPr lang="en-US" sz="3999" dirty="0">
              <a:solidFill>
                <a:srgbClr val="FFFFFF"/>
              </a:solidFill>
              <a:latin typeface="Quicksand Bold"/>
            </a:endParaRPr>
          </a:p>
          <a:p>
            <a:pPr marL="863599" lvl="1" indent="-431800" algn="ctr">
              <a:lnSpc>
                <a:spcPts val="4799"/>
              </a:lnSpc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Za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przygotowanie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poczęstunku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</a:p>
          <a:p>
            <a:pPr algn="ctr">
              <a:lnSpc>
                <a:spcPts val="4799"/>
              </a:lnSpc>
            </a:pPr>
            <a:r>
              <a:rPr lang="en-US" sz="3999" dirty="0">
                <a:solidFill>
                  <a:srgbClr val="FFFFFF"/>
                </a:solidFill>
                <a:latin typeface="Quicksand Bold"/>
              </a:rPr>
              <a:t>z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okazji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Dnia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Babci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Dziadka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;</a:t>
            </a:r>
          </a:p>
          <a:p>
            <a:pPr marL="863599" lvl="1" indent="-431800" algn="ctr">
              <a:lnSpc>
                <a:spcPts val="47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Za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przynoszenie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różnorodnych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materiałów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dydaktycznych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dekoracyjnych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do </a:t>
            </a:r>
            <a:r>
              <a:rPr lang="pl-PL" sz="3999" dirty="0" err="1" smtClean="0">
                <a:solidFill>
                  <a:srgbClr val="FFFFFF"/>
                </a:solidFill>
                <a:latin typeface="Quicksand Bold"/>
              </a:rPr>
              <a:t>s</a:t>
            </a:r>
            <a:r>
              <a:rPr lang="en-US" sz="3999" dirty="0" err="1" smtClean="0">
                <a:solidFill>
                  <a:srgbClr val="FFFFFF"/>
                </a:solidFill>
                <a:latin typeface="Quicksand Bold"/>
              </a:rPr>
              <a:t>ali</a:t>
            </a:r>
            <a:r>
              <a:rPr lang="pl-PL" sz="3999" dirty="0" smtClean="0">
                <a:solidFill>
                  <a:srgbClr val="FFFFFF"/>
                </a:solidFill>
                <a:latin typeface="Quicksand Bold"/>
              </a:rPr>
              <a:t>.</a:t>
            </a:r>
            <a:endParaRPr lang="en-US" sz="3999" dirty="0">
              <a:solidFill>
                <a:srgbClr val="FFFFFF"/>
              </a:solidFill>
              <a:latin typeface="Quicksand Bold"/>
            </a:endParaRPr>
          </a:p>
          <a:p>
            <a:pPr algn="ctr">
              <a:lnSpc>
                <a:spcPts val="5400"/>
              </a:lnSpc>
            </a:pPr>
            <a:endParaRPr/>
          </a:p>
          <a:p>
            <a:pPr algn="ctr">
              <a:lnSpc>
                <a:spcPts val="5400"/>
              </a:lnSpc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1110" y="673210"/>
            <a:ext cx="20535982" cy="4151603"/>
            <a:chOff x="0" y="0"/>
            <a:chExt cx="5408654" cy="1093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08654" cy="1093426"/>
            </a:xfrm>
            <a:custGeom>
              <a:avLst/>
              <a:gdLst/>
              <a:ahLst/>
              <a:cxnLst/>
              <a:rect l="l" t="t" r="r" b="b"/>
              <a:pathLst>
                <a:path w="5408654" h="1093426">
                  <a:moveTo>
                    <a:pt x="0" y="0"/>
                  </a:moveTo>
                  <a:lnTo>
                    <a:pt x="5408654" y="0"/>
                  </a:lnTo>
                  <a:lnTo>
                    <a:pt x="5408654" y="1093426"/>
                  </a:lnTo>
                  <a:lnTo>
                    <a:pt x="0" y="10934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408654" cy="114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286924" y="907486"/>
            <a:ext cx="20407611" cy="9050329"/>
            <a:chOff x="0" y="0"/>
            <a:chExt cx="5374844" cy="23836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74844" cy="2383626"/>
            </a:xfrm>
            <a:custGeom>
              <a:avLst/>
              <a:gdLst/>
              <a:ahLst/>
              <a:cxnLst/>
              <a:rect l="l" t="t" r="r" b="b"/>
              <a:pathLst>
                <a:path w="5374844" h="2383626">
                  <a:moveTo>
                    <a:pt x="0" y="0"/>
                  </a:moveTo>
                  <a:lnTo>
                    <a:pt x="5374844" y="0"/>
                  </a:lnTo>
                  <a:lnTo>
                    <a:pt x="5374844" y="2383626"/>
                  </a:lnTo>
                  <a:lnTo>
                    <a:pt x="0" y="2383626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374844" cy="2431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02959" y="3863663"/>
            <a:ext cx="5911328" cy="6094152"/>
          </a:xfrm>
          <a:custGeom>
            <a:avLst/>
            <a:gdLst/>
            <a:ahLst/>
            <a:cxnLst/>
            <a:rect l="l" t="t" r="r" b="b"/>
            <a:pathLst>
              <a:path w="5911328" h="6094152">
                <a:moveTo>
                  <a:pt x="0" y="0"/>
                </a:moveTo>
                <a:lnTo>
                  <a:pt x="5911328" y="0"/>
                </a:lnTo>
                <a:lnTo>
                  <a:pt x="5911328" y="6094152"/>
                </a:lnTo>
                <a:lnTo>
                  <a:pt x="0" y="6094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49907" y="4428817"/>
            <a:ext cx="1254437" cy="1116449"/>
          </a:xfrm>
          <a:custGeom>
            <a:avLst/>
            <a:gdLst/>
            <a:ahLst/>
            <a:cxnLst/>
            <a:rect l="l" t="t" r="r" b="b"/>
            <a:pathLst>
              <a:path w="1254437" h="1116449">
                <a:moveTo>
                  <a:pt x="0" y="0"/>
                </a:moveTo>
                <a:lnTo>
                  <a:pt x="1254437" y="0"/>
                </a:lnTo>
                <a:lnTo>
                  <a:pt x="1254437" y="1116449"/>
                </a:lnTo>
                <a:lnTo>
                  <a:pt x="0" y="1116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48080" y="3075052"/>
            <a:ext cx="15311220" cy="174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</a:rPr>
              <a:t>Nasze sukcesy:</a:t>
            </a:r>
          </a:p>
          <a:p>
            <a:pPr algn="ctr">
              <a:lnSpc>
                <a:spcPts val="70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8513640" y="4502150"/>
            <a:ext cx="9325019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Występy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na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różn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ych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uroczystościach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,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 algn="ctr">
              <a:lnSpc>
                <a:spcPts val="4900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7049907" y="5718175"/>
            <a:ext cx="1254437" cy="1116449"/>
          </a:xfrm>
          <a:custGeom>
            <a:avLst/>
            <a:gdLst/>
            <a:ahLst/>
            <a:cxnLst/>
            <a:rect l="l" t="t" r="r" b="b"/>
            <a:pathLst>
              <a:path w="1254437" h="1116449">
                <a:moveTo>
                  <a:pt x="0" y="0"/>
                </a:moveTo>
                <a:lnTo>
                  <a:pt x="1254437" y="0"/>
                </a:lnTo>
                <a:lnTo>
                  <a:pt x="1254437" y="1116449"/>
                </a:lnTo>
                <a:lnTo>
                  <a:pt x="0" y="1116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049907" y="7006074"/>
            <a:ext cx="1254437" cy="1116449"/>
          </a:xfrm>
          <a:custGeom>
            <a:avLst/>
            <a:gdLst/>
            <a:ahLst/>
            <a:cxnLst/>
            <a:rect l="l" t="t" r="r" b="b"/>
            <a:pathLst>
              <a:path w="1254437" h="1116449">
                <a:moveTo>
                  <a:pt x="0" y="0"/>
                </a:moveTo>
                <a:lnTo>
                  <a:pt x="1254437" y="0"/>
                </a:lnTo>
                <a:lnTo>
                  <a:pt x="1254437" y="1116449"/>
                </a:lnTo>
                <a:lnTo>
                  <a:pt x="0" y="1116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513640" y="5944612"/>
            <a:ext cx="9325019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Relacje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dorosłymi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rówieśnikami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,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04344" y="8661400"/>
            <a:ext cx="9325019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Radość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pozytywna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energia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.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304344" y="7234674"/>
            <a:ext cx="9937556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Quicksand Bold"/>
              </a:rPr>
              <a:t>Zaangażowanie podczas zabaw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Quicksand Bold"/>
              </a:rPr>
              <a:t>i  aktywności edukacyjnych, </a:t>
            </a:r>
          </a:p>
        </p:txBody>
      </p:sp>
      <p:sp>
        <p:nvSpPr>
          <p:cNvPr id="18" name="Freeform 18"/>
          <p:cNvSpPr/>
          <p:nvPr/>
        </p:nvSpPr>
        <p:spPr>
          <a:xfrm>
            <a:off x="7049907" y="8293973"/>
            <a:ext cx="1254437" cy="1116449"/>
          </a:xfrm>
          <a:custGeom>
            <a:avLst/>
            <a:gdLst/>
            <a:ahLst/>
            <a:cxnLst/>
            <a:rect l="l" t="t" r="r" b="b"/>
            <a:pathLst>
              <a:path w="1254437" h="1116449">
                <a:moveTo>
                  <a:pt x="0" y="0"/>
                </a:moveTo>
                <a:lnTo>
                  <a:pt x="1254437" y="0"/>
                </a:lnTo>
                <a:lnTo>
                  <a:pt x="1254437" y="1116449"/>
                </a:lnTo>
                <a:lnTo>
                  <a:pt x="0" y="1116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1110" y="673210"/>
            <a:ext cx="20535982" cy="4151603"/>
            <a:chOff x="0" y="0"/>
            <a:chExt cx="5408654" cy="1093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08654" cy="1093426"/>
            </a:xfrm>
            <a:custGeom>
              <a:avLst/>
              <a:gdLst/>
              <a:ahLst/>
              <a:cxnLst/>
              <a:rect l="l" t="t" r="r" b="b"/>
              <a:pathLst>
                <a:path w="5408654" h="1093426">
                  <a:moveTo>
                    <a:pt x="0" y="0"/>
                  </a:moveTo>
                  <a:lnTo>
                    <a:pt x="5408654" y="0"/>
                  </a:lnTo>
                  <a:lnTo>
                    <a:pt x="5408654" y="1093426"/>
                  </a:lnTo>
                  <a:lnTo>
                    <a:pt x="0" y="10934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408654" cy="114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286924" y="907486"/>
            <a:ext cx="20407611" cy="9050329"/>
            <a:chOff x="0" y="0"/>
            <a:chExt cx="5374844" cy="23836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74844" cy="2383626"/>
            </a:xfrm>
            <a:custGeom>
              <a:avLst/>
              <a:gdLst/>
              <a:ahLst/>
              <a:cxnLst/>
              <a:rect l="l" t="t" r="r" b="b"/>
              <a:pathLst>
                <a:path w="5374844" h="2383626">
                  <a:moveTo>
                    <a:pt x="0" y="0"/>
                  </a:moveTo>
                  <a:lnTo>
                    <a:pt x="5374844" y="0"/>
                  </a:lnTo>
                  <a:lnTo>
                    <a:pt x="5374844" y="2383626"/>
                  </a:lnTo>
                  <a:lnTo>
                    <a:pt x="0" y="2383626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374844" cy="2431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049907" y="4428817"/>
            <a:ext cx="1254437" cy="1116449"/>
          </a:xfrm>
          <a:custGeom>
            <a:avLst/>
            <a:gdLst/>
            <a:ahLst/>
            <a:cxnLst/>
            <a:rect l="l" t="t" r="r" b="b"/>
            <a:pathLst>
              <a:path w="1254437" h="1116449">
                <a:moveTo>
                  <a:pt x="0" y="0"/>
                </a:moveTo>
                <a:lnTo>
                  <a:pt x="1254437" y="0"/>
                </a:lnTo>
                <a:lnTo>
                  <a:pt x="1254437" y="1116449"/>
                </a:lnTo>
                <a:lnTo>
                  <a:pt x="0" y="1116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49907" y="5718175"/>
            <a:ext cx="1254437" cy="1116449"/>
          </a:xfrm>
          <a:custGeom>
            <a:avLst/>
            <a:gdLst/>
            <a:ahLst/>
            <a:cxnLst/>
            <a:rect l="l" t="t" r="r" b="b"/>
            <a:pathLst>
              <a:path w="1254437" h="1116449">
                <a:moveTo>
                  <a:pt x="0" y="0"/>
                </a:moveTo>
                <a:lnTo>
                  <a:pt x="1254437" y="0"/>
                </a:lnTo>
                <a:lnTo>
                  <a:pt x="1254437" y="1116449"/>
                </a:lnTo>
                <a:lnTo>
                  <a:pt x="0" y="1116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049907" y="7006074"/>
            <a:ext cx="1254437" cy="1116449"/>
          </a:xfrm>
          <a:custGeom>
            <a:avLst/>
            <a:gdLst/>
            <a:ahLst/>
            <a:cxnLst/>
            <a:rect l="l" t="t" r="r" b="b"/>
            <a:pathLst>
              <a:path w="1254437" h="1116449">
                <a:moveTo>
                  <a:pt x="0" y="0"/>
                </a:moveTo>
                <a:lnTo>
                  <a:pt x="1254437" y="0"/>
                </a:lnTo>
                <a:lnTo>
                  <a:pt x="1254437" y="1116449"/>
                </a:lnTo>
                <a:lnTo>
                  <a:pt x="0" y="1116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7592" y="4180891"/>
            <a:ext cx="6065012" cy="5776924"/>
          </a:xfrm>
          <a:custGeom>
            <a:avLst/>
            <a:gdLst/>
            <a:ahLst/>
            <a:cxnLst/>
            <a:rect l="l" t="t" r="r" b="b"/>
            <a:pathLst>
              <a:path w="6065012" h="5776924">
                <a:moveTo>
                  <a:pt x="0" y="0"/>
                </a:moveTo>
                <a:lnTo>
                  <a:pt x="6065013" y="0"/>
                </a:lnTo>
                <a:lnTo>
                  <a:pt x="6065013" y="5776924"/>
                </a:lnTo>
                <a:lnTo>
                  <a:pt x="0" y="57769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48080" y="3075052"/>
            <a:ext cx="15311220" cy="174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</a:rPr>
              <a:t>Pracujemy nad :</a:t>
            </a:r>
          </a:p>
          <a:p>
            <a:pPr algn="ctr">
              <a:lnSpc>
                <a:spcPts val="70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8513640" y="4502150"/>
            <a:ext cx="9325019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Przestrzeganiem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ustalonych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zasad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</a:p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dyscypliną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,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 algn="ctr">
              <a:lnSpc>
                <a:spcPts val="49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8513640" y="5944612"/>
            <a:ext cx="9325019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Koncentracją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uwagi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,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04344" y="7234674"/>
            <a:ext cx="993755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Porządkiem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wokół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siebie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.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1110" y="673210"/>
            <a:ext cx="20535982" cy="4151603"/>
            <a:chOff x="0" y="0"/>
            <a:chExt cx="5408654" cy="1093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08654" cy="1093426"/>
            </a:xfrm>
            <a:custGeom>
              <a:avLst/>
              <a:gdLst/>
              <a:ahLst/>
              <a:cxnLst/>
              <a:rect l="l" t="t" r="r" b="b"/>
              <a:pathLst>
                <a:path w="5408654" h="1093426">
                  <a:moveTo>
                    <a:pt x="0" y="0"/>
                  </a:moveTo>
                  <a:lnTo>
                    <a:pt x="5408654" y="0"/>
                  </a:lnTo>
                  <a:lnTo>
                    <a:pt x="5408654" y="1093426"/>
                  </a:lnTo>
                  <a:lnTo>
                    <a:pt x="0" y="10934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408654" cy="114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286924" y="907486"/>
            <a:ext cx="20407611" cy="9050329"/>
            <a:chOff x="0" y="0"/>
            <a:chExt cx="5374844" cy="23836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74844" cy="2383626"/>
            </a:xfrm>
            <a:custGeom>
              <a:avLst/>
              <a:gdLst/>
              <a:ahLst/>
              <a:cxnLst/>
              <a:rect l="l" t="t" r="r" b="b"/>
              <a:pathLst>
                <a:path w="5374844" h="2383626">
                  <a:moveTo>
                    <a:pt x="0" y="0"/>
                  </a:moveTo>
                  <a:lnTo>
                    <a:pt x="5374844" y="0"/>
                  </a:lnTo>
                  <a:lnTo>
                    <a:pt x="5374844" y="2383626"/>
                  </a:lnTo>
                  <a:lnTo>
                    <a:pt x="0" y="2383626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374844" cy="2431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662269" y="4464105"/>
            <a:ext cx="8833906" cy="4693013"/>
          </a:xfrm>
          <a:custGeom>
            <a:avLst/>
            <a:gdLst/>
            <a:ahLst/>
            <a:cxnLst/>
            <a:rect l="l" t="t" r="r" b="b"/>
            <a:pathLst>
              <a:path w="8833906" h="4693013">
                <a:moveTo>
                  <a:pt x="0" y="0"/>
                </a:moveTo>
                <a:lnTo>
                  <a:pt x="8833906" y="0"/>
                </a:lnTo>
                <a:lnTo>
                  <a:pt x="8833906" y="4693013"/>
                </a:lnTo>
                <a:lnTo>
                  <a:pt x="0" y="4693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48080" y="3075052"/>
            <a:ext cx="15311220" cy="174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</a:rPr>
              <a:t>Sprawy Rodziców, pytania...</a:t>
            </a:r>
          </a:p>
          <a:p>
            <a:pPr algn="ctr">
              <a:lnSpc>
                <a:spcPts val="7000"/>
              </a:lnSpc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1110" y="673210"/>
            <a:ext cx="20535982" cy="4151603"/>
            <a:chOff x="0" y="0"/>
            <a:chExt cx="5408654" cy="1093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08654" cy="1093426"/>
            </a:xfrm>
            <a:custGeom>
              <a:avLst/>
              <a:gdLst/>
              <a:ahLst/>
              <a:cxnLst/>
              <a:rect l="l" t="t" r="r" b="b"/>
              <a:pathLst>
                <a:path w="5408654" h="1093426">
                  <a:moveTo>
                    <a:pt x="0" y="0"/>
                  </a:moveTo>
                  <a:lnTo>
                    <a:pt x="5408654" y="0"/>
                  </a:lnTo>
                  <a:lnTo>
                    <a:pt x="5408654" y="1093426"/>
                  </a:lnTo>
                  <a:lnTo>
                    <a:pt x="0" y="10934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408654" cy="114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286924" y="907486"/>
            <a:ext cx="20407611" cy="9050329"/>
            <a:chOff x="0" y="0"/>
            <a:chExt cx="5374844" cy="23836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74844" cy="2383626"/>
            </a:xfrm>
            <a:custGeom>
              <a:avLst/>
              <a:gdLst/>
              <a:ahLst/>
              <a:cxnLst/>
              <a:rect l="l" t="t" r="r" b="b"/>
              <a:pathLst>
                <a:path w="5374844" h="2383626">
                  <a:moveTo>
                    <a:pt x="0" y="0"/>
                  </a:moveTo>
                  <a:lnTo>
                    <a:pt x="5374844" y="0"/>
                  </a:lnTo>
                  <a:lnTo>
                    <a:pt x="5374844" y="2383626"/>
                  </a:lnTo>
                  <a:lnTo>
                    <a:pt x="0" y="2383626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374844" cy="2431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75081" y="3235199"/>
            <a:ext cx="5647370" cy="5704414"/>
          </a:xfrm>
          <a:custGeom>
            <a:avLst/>
            <a:gdLst/>
            <a:ahLst/>
            <a:cxnLst/>
            <a:rect l="l" t="t" r="r" b="b"/>
            <a:pathLst>
              <a:path w="5647370" h="5704414">
                <a:moveTo>
                  <a:pt x="0" y="0"/>
                </a:moveTo>
                <a:lnTo>
                  <a:pt x="5647369" y="0"/>
                </a:lnTo>
                <a:lnTo>
                  <a:pt x="5647369" y="5704414"/>
                </a:lnTo>
                <a:lnTo>
                  <a:pt x="0" y="570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47049" y="7064245"/>
            <a:ext cx="15311220" cy="174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Quicksand Bold"/>
              </a:rPr>
              <a:t>Dziękujemy.</a:t>
            </a:r>
          </a:p>
          <a:p>
            <a:pPr algn="ctr">
              <a:lnSpc>
                <a:spcPts val="700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42912" y="1118565"/>
            <a:ext cx="9485647" cy="11175246"/>
          </a:xfrm>
          <a:custGeom>
            <a:avLst/>
            <a:gdLst/>
            <a:ahLst/>
            <a:cxnLst/>
            <a:rect l="l" t="t" r="r" b="b"/>
            <a:pathLst>
              <a:path w="9485647" h="11175246">
                <a:moveTo>
                  <a:pt x="0" y="0"/>
                </a:moveTo>
                <a:lnTo>
                  <a:pt x="9485647" y="0"/>
                </a:lnTo>
                <a:lnTo>
                  <a:pt x="9485647" y="11175246"/>
                </a:lnTo>
                <a:lnTo>
                  <a:pt x="0" y="11175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3349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755417" y="-1496497"/>
            <a:ext cx="9269833" cy="13790307"/>
            <a:chOff x="0" y="0"/>
            <a:chExt cx="2441437" cy="3632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1437" cy="3632015"/>
            </a:xfrm>
            <a:custGeom>
              <a:avLst/>
              <a:gdLst/>
              <a:ahLst/>
              <a:cxnLst/>
              <a:rect l="l" t="t" r="r" b="b"/>
              <a:pathLst>
                <a:path w="2441437" h="3632015">
                  <a:moveTo>
                    <a:pt x="0" y="0"/>
                  </a:moveTo>
                  <a:lnTo>
                    <a:pt x="2441437" y="0"/>
                  </a:lnTo>
                  <a:lnTo>
                    <a:pt x="2441437" y="3632015"/>
                  </a:lnTo>
                  <a:lnTo>
                    <a:pt x="0" y="36320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41437" cy="3679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18757" y="-1797584"/>
            <a:ext cx="9611036" cy="13523252"/>
            <a:chOff x="0" y="0"/>
            <a:chExt cx="2531302" cy="3561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31301" cy="3561679"/>
            </a:xfrm>
            <a:custGeom>
              <a:avLst/>
              <a:gdLst/>
              <a:ahLst/>
              <a:cxnLst/>
              <a:rect l="l" t="t" r="r" b="b"/>
              <a:pathLst>
                <a:path w="2531301" h="3561679">
                  <a:moveTo>
                    <a:pt x="0" y="0"/>
                  </a:moveTo>
                  <a:lnTo>
                    <a:pt x="2531301" y="0"/>
                  </a:lnTo>
                  <a:lnTo>
                    <a:pt x="2531301" y="3561679"/>
                  </a:lnTo>
                  <a:lnTo>
                    <a:pt x="0" y="3561679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531302" cy="3609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44000" y="697635"/>
            <a:ext cx="9144000" cy="947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Nauczyciele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prowadzący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zajęcia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grupie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:</a:t>
            </a: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p. Daniel- j.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angielski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p.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Katarzyna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logopeda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 (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zajęcia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indywidualne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grupowe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)</a:t>
            </a: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p.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Małgorzata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nauczyciel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zajęć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umuzykalniających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p.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Patrycja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religia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p.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Julianna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psycholog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p.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Agnieszka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pedagog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specjalny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p.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Julianna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p.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Agnieszka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specjaliści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wspierający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nauczycieli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obserwacjach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pedagogicznych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prowadzący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wspólnie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/>
            </a:r>
            <a:br>
              <a:rPr lang="pl-PL" sz="3500" dirty="0" smtClean="0">
                <a:solidFill>
                  <a:srgbClr val="FFFFFF"/>
                </a:solidFill>
                <a:latin typeface="Quicksand Bold"/>
              </a:rPr>
            </a:br>
            <a:r>
              <a:rPr lang="en-US" sz="3500" dirty="0" smtClean="0">
                <a:solidFill>
                  <a:srgbClr val="FFFFFF"/>
                </a:solidFill>
                <a:latin typeface="Quicksand Bold"/>
              </a:rPr>
              <a:t>z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wychowawcami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zintegrowane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działania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</a:p>
          <a:p>
            <a:pPr>
              <a:lnSpc>
                <a:spcPts val="5425"/>
              </a:lnSpc>
            </a:pPr>
            <a:r>
              <a:rPr lang="en-US" sz="3500" dirty="0">
                <a:solidFill>
                  <a:srgbClr val="FFFFFF"/>
                </a:solidFill>
                <a:latin typeface="Quicksand Bold"/>
              </a:rPr>
              <a:t>w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toku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bieżącej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Quicksand Bold"/>
              </a:rPr>
              <a:t>pracy</a:t>
            </a:r>
            <a:r>
              <a:rPr lang="en-US" sz="35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500" dirty="0" err="1" smtClean="0">
                <a:solidFill>
                  <a:srgbClr val="FFFFFF"/>
                </a:solidFill>
                <a:latin typeface="Quicksand Bold"/>
              </a:rPr>
              <a:t>Dziećmi</a:t>
            </a:r>
            <a:r>
              <a:rPr lang="pl-PL" sz="3500" dirty="0" smtClean="0">
                <a:solidFill>
                  <a:srgbClr val="FFFFFF"/>
                </a:solidFill>
                <a:latin typeface="Quicksand Bold"/>
              </a:rPr>
              <a:t>.</a:t>
            </a:r>
            <a:endParaRPr lang="en-US" sz="3500" dirty="0">
              <a:solidFill>
                <a:srgbClr val="FFFFFF"/>
              </a:solidFill>
              <a:latin typeface="Quicksan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18427"/>
            <a:ext cx="16230600" cy="8250146"/>
            <a:chOff x="0" y="0"/>
            <a:chExt cx="4274726" cy="217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40135" y="2045116"/>
            <a:ext cx="4321771" cy="6598124"/>
          </a:xfrm>
          <a:custGeom>
            <a:avLst/>
            <a:gdLst/>
            <a:ahLst/>
            <a:cxnLst/>
            <a:rect l="l" t="t" r="r" b="b"/>
            <a:pathLst>
              <a:path w="4321771" h="6598124">
                <a:moveTo>
                  <a:pt x="0" y="0"/>
                </a:moveTo>
                <a:lnTo>
                  <a:pt x="4321772" y="0"/>
                </a:lnTo>
                <a:lnTo>
                  <a:pt x="4321772" y="6598124"/>
                </a:lnTo>
                <a:lnTo>
                  <a:pt x="0" y="6598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423184" y="2064166"/>
            <a:ext cx="11546521" cy="630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3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Realizowany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program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wychowania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przedszkolnego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: “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Samodzielne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wszechstronne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szczęśliwe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”. 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       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Wyd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.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Nowa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Era</a:t>
            </a:r>
          </a:p>
          <a:p>
            <a:pPr>
              <a:lnSpc>
                <a:spcPts val="3300"/>
              </a:lnSpc>
            </a:pPr>
            <a:endParaRPr/>
          </a:p>
          <a:p>
            <a:pPr marL="647700" lvl="1" indent="-323850">
              <a:lnSpc>
                <a:spcPts val="33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Realizowane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projekty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zewnętrzne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: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      * “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Kubusiowi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Przyjaciele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Natury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”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      * “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Gramy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zmysłami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”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      * “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Bezpieczny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Przedszkolak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”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      * “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Podaj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dalej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dobro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”</a:t>
            </a:r>
          </a:p>
          <a:p>
            <a:pPr>
              <a:lnSpc>
                <a:spcPts val="3300"/>
              </a:lnSpc>
            </a:pPr>
            <a:endParaRPr/>
          </a:p>
          <a:p>
            <a:pPr marL="647700" lvl="1" indent="-323850">
              <a:lnSpc>
                <a:spcPts val="3300"/>
              </a:lnSpc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Udział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kilkorga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Dzieci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kole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origami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oraz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wszystkich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Przedszkolaków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zajęciach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dodatkowych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“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Sensoryczne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Pory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Roku</a:t>
            </a:r>
            <a:r>
              <a:rPr lang="en-US" sz="3000" dirty="0" smtClean="0">
                <a:solidFill>
                  <a:srgbClr val="FFFFFF"/>
                </a:solidFill>
                <a:latin typeface="Quicksand Bold"/>
              </a:rPr>
              <a:t>”</a:t>
            </a:r>
            <a:r>
              <a:rPr lang="pl-PL" sz="3000" dirty="0" smtClean="0">
                <a:solidFill>
                  <a:srgbClr val="FFFFFF"/>
                </a:solidFill>
                <a:latin typeface="Quicksand Bold"/>
              </a:rPr>
              <a:t>.</a:t>
            </a:r>
            <a:endParaRPr lang="en-US" sz="30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60400"/>
            <a:ext cx="16230600" cy="8250146"/>
            <a:chOff x="0" y="0"/>
            <a:chExt cx="4274726" cy="217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052667" y="1788746"/>
            <a:ext cx="4007598" cy="7175412"/>
          </a:xfrm>
          <a:custGeom>
            <a:avLst/>
            <a:gdLst/>
            <a:ahLst/>
            <a:cxnLst/>
            <a:rect l="l" t="t" r="r" b="b"/>
            <a:pathLst>
              <a:path w="4007598" h="7175412">
                <a:moveTo>
                  <a:pt x="0" y="0"/>
                </a:moveTo>
                <a:lnTo>
                  <a:pt x="4007599" y="0"/>
                </a:lnTo>
                <a:lnTo>
                  <a:pt x="4007599" y="7175412"/>
                </a:lnTo>
                <a:lnTo>
                  <a:pt x="0" y="7175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727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95806" y="1271558"/>
            <a:ext cx="11856861" cy="98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3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Zrealizowane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zadania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planu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rocznego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: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   - “BEZPIECZNY PRZEDSZKOLAK NA CO DZIEŃ”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1.”BEZPIECZNIE NA DRODZE”: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zapoznanie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zasadami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bezpiecznego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poruszania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się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po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drodze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podczas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wycieczek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pieszych</a:t>
            </a:r>
            <a:endParaRPr lang="en-US" sz="30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zapoznanie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zasadami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prawidłowego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przechodzenia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przez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przejście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dla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pieszych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(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wycieczka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na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skrzyżowanie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)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zapoznanie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niektórymi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znakami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drogowymi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(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zakazu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nakazu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informacyjne</a:t>
            </a:r>
            <a:r>
              <a:rPr lang="en-US" sz="3000" dirty="0" smtClean="0">
                <a:solidFill>
                  <a:srgbClr val="FFFFFF"/>
                </a:solidFill>
                <a:latin typeface="Quicksand Bold"/>
              </a:rPr>
              <a:t>)</a:t>
            </a:r>
            <a:r>
              <a:rPr lang="pl-PL" sz="3000" dirty="0" smtClean="0">
                <a:solidFill>
                  <a:srgbClr val="FFFFFF"/>
                </a:solidFill>
                <a:latin typeface="Quicksand Bold"/>
              </a:rPr>
              <a:t>.</a:t>
            </a:r>
            <a:endParaRPr lang="en-US" sz="30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2. „BEZPIECZNIE W PRZEDSZKOLU”: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zapoznanie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zasadami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bezpieczeństwa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salach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przedszkolnych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ogrodzie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przedszkola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uświadomienie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zagrożeń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płynących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zabawy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nieodpowiednim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miejscu</a:t>
            </a:r>
            <a:endParaRPr lang="en-US" sz="3000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-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zapoznanie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zasadami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bezpiecznego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korzystania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drabinek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huśtawek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piaskownicy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itp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.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60400"/>
            <a:ext cx="16230600" cy="8250146"/>
            <a:chOff x="0" y="0"/>
            <a:chExt cx="4274726" cy="217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052667" y="1788746"/>
            <a:ext cx="4007598" cy="7175412"/>
          </a:xfrm>
          <a:custGeom>
            <a:avLst/>
            <a:gdLst/>
            <a:ahLst/>
            <a:cxnLst/>
            <a:rect l="l" t="t" r="r" b="b"/>
            <a:pathLst>
              <a:path w="4007598" h="7175412">
                <a:moveTo>
                  <a:pt x="0" y="0"/>
                </a:moveTo>
                <a:lnTo>
                  <a:pt x="4007599" y="0"/>
                </a:lnTo>
                <a:lnTo>
                  <a:pt x="4007599" y="7175412"/>
                </a:lnTo>
                <a:lnTo>
                  <a:pt x="0" y="7175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727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95806" y="1271558"/>
            <a:ext cx="11856861" cy="935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Quicksand Bold"/>
              </a:rPr>
              <a:t>Zrealizowane zadania z planu rocznego: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   - “BEZPIECZNY PRZEDSZKOLAK NA CO DZIEŃ”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CD. „BEZPIECZNIE W PRZEDSZKOLU”: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 Zapoznanie z zasadami bezpiecznej zabawy zimą - zajęcia integracyjne połączone z quizem z gr. V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-„Bezpieczny przedszkolak na co dzień”- ułożenie w grupach kodeksu bezpiecznego przedszkolaka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3. „NIEZNAJOMY”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 uświadomienie pojęcia znajomy/ nieznajomy- tworzenie definicji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4 . „TELEFON ALARMOWY”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-uświadomienie dzieciom roli telefonu w życiu społeczeństwa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-zapoznanie z ważniejszymi numerami telefonów alarmowych (straż pożarna, policja, pogotowie)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60400"/>
            <a:ext cx="16230600" cy="8250146"/>
            <a:chOff x="0" y="0"/>
            <a:chExt cx="4274726" cy="217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052667" y="1788746"/>
            <a:ext cx="4007598" cy="7175412"/>
          </a:xfrm>
          <a:custGeom>
            <a:avLst/>
            <a:gdLst/>
            <a:ahLst/>
            <a:cxnLst/>
            <a:rect l="l" t="t" r="r" b="b"/>
            <a:pathLst>
              <a:path w="4007598" h="7175412">
                <a:moveTo>
                  <a:pt x="0" y="0"/>
                </a:moveTo>
                <a:lnTo>
                  <a:pt x="4007599" y="0"/>
                </a:lnTo>
                <a:lnTo>
                  <a:pt x="4007599" y="7175412"/>
                </a:lnTo>
                <a:lnTo>
                  <a:pt x="0" y="7175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727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95806" y="1271558"/>
            <a:ext cx="12740136" cy="935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Quicksand Bold"/>
              </a:rPr>
              <a:t>Zrealizowane zadania z planu rocznego: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   - “BEZPIECZNY PRZEDSZKOLAK NA CO DZIEŃ”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CD. „TELEFON ALARMOWY”: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 nabywanie umiejętności korzystania z numerów alarmowych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-spotkanie z ratownikiem medycznym 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5. PRZEDSZKOLAK I BEZPIECZNY KOMPUTER: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-uświadomienie zagrożeń związanych z korzystaniem z komputera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 przeprowadzenie zajęć edukacyjnych pt. „Bezpiecznie korzystam z komputera i internetu”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 stworzenie informacji/gazetki dla Rodziców informującej o bezpieczeństwie w sieci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6. „JESTEM BEZPIECZNY”- QUIZ WIEDZY O BEZPIECZEŃSTWIE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-quiz z gr. III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60400"/>
            <a:ext cx="16230600" cy="8250146"/>
            <a:chOff x="0" y="0"/>
            <a:chExt cx="4274726" cy="217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48865" y="1098500"/>
            <a:ext cx="12310435" cy="1271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Quicksand Bold"/>
              </a:rPr>
              <a:t>Zrealizowane zadania z planu rocznego: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   - „ NIKT NIE RODZI SIĘ CZYTELNIKIEM, CZYTELNIKA TRZEBA WYCHOWAĆ”.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r>
              <a:rPr lang="en-US" sz="3000" u="sng">
                <a:solidFill>
                  <a:srgbClr val="FFFFFF"/>
                </a:solidFill>
                <a:latin typeface="Quicksand Bold"/>
              </a:rPr>
              <a:t>1. Tworzenie warunków sprzyjających aktywnemu uczestnictwu w zabawach i zajęciach związanych z literaturą, ułatwiających dziecku podejmowanie działań twórczych, rozwijających aktywność własną dziecka: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 Zapoznanie z różnymi gatunkami literackimi (bajka, baśń, legenda, opowiadanie, poezja ) poprzez zajęcia zorganizowane, zabawy, rozmowy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 Przypomnienie i aktualizacja zasad korzystania z książek. Umieszczenie regulaminu w kąciku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-Planowanie sytuacji edukacyjnych kształtujących poprawny język dziecka oraz kształtowanie kompetencji czytelniczych poprzez organizowanie zabaw z elementami pantomimy i dramy, zabaw parateatralnych, zabaw naśladowczych oraz inscenizowanych ruchem opartych na bajkach, znanych utworach literatury dziecięcej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1028700" y="2418572"/>
            <a:ext cx="3920165" cy="5533802"/>
          </a:xfrm>
          <a:custGeom>
            <a:avLst/>
            <a:gdLst/>
            <a:ahLst/>
            <a:cxnLst/>
            <a:rect l="l" t="t" r="r" b="b"/>
            <a:pathLst>
              <a:path w="3920165" h="5533802">
                <a:moveTo>
                  <a:pt x="0" y="0"/>
                </a:moveTo>
                <a:lnTo>
                  <a:pt x="3920165" y="0"/>
                </a:lnTo>
                <a:lnTo>
                  <a:pt x="3920165" y="5533802"/>
                </a:lnTo>
                <a:lnTo>
                  <a:pt x="0" y="5533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01" t="-526" b="-441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60400"/>
            <a:ext cx="16230600" cy="8250146"/>
            <a:chOff x="0" y="0"/>
            <a:chExt cx="4274726" cy="217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48865" y="1098500"/>
            <a:ext cx="12310435" cy="1329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3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Zrealizowane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zadania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planu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Quicksand Bold"/>
              </a:rPr>
              <a:t>rocznego</a:t>
            </a:r>
            <a:r>
              <a:rPr lang="en-US" sz="3999" dirty="0">
                <a:solidFill>
                  <a:srgbClr val="FFFFFF"/>
                </a:solidFill>
                <a:latin typeface="Quicksand Bold"/>
              </a:rPr>
              <a:t>:</a:t>
            </a: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   - „ NIKT NIE RODZI SIĘ CZYTELNIKIEM, CZYTELNIKA TRZEBA WYCHOWAĆ”.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CD.1 </a:t>
            </a:r>
          </a:p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Słuchanie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różnorodnych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utworów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literatury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dziecięcej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: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poezja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proza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(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bajki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baśnie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opowiadania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) –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ilustrowanych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pacynkami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kukiełkami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sylwetami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obrazkami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o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wartościach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wychowawczych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poznawczych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kształcących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oraz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zawierających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elementy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fantazji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humoru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Realizacja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„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Bajkoterapii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”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jako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czasu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na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słuchanie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analizę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literatury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smtClean="0">
                <a:solidFill>
                  <a:srgbClr val="FFFFFF"/>
                </a:solidFill>
                <a:latin typeface="Quicksand Bold"/>
              </a:rPr>
              <a:t>u</a:t>
            </a:r>
            <a:r>
              <a:rPr lang="pl-PL" sz="2799" dirty="0" smtClean="0">
                <a:solidFill>
                  <a:srgbClr val="FFFFFF"/>
                </a:solidFill>
                <a:latin typeface="Quicksand Bold"/>
              </a:rPr>
              <a:t>kazujące</a:t>
            </a:r>
            <a:r>
              <a:rPr lang="en-US" sz="2799" dirty="0" smtClean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dobro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zło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oraz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wzory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właściwego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zachowania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;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wykorzystanie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literatury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do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poszukiwania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przez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dzieci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prawd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moralnych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rozumienia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świata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kontaktu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pięknem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potrzeby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obcowania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z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nim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</a:p>
          <a:p>
            <a:pPr>
              <a:lnSpc>
                <a:spcPts val="3079"/>
              </a:lnSpc>
            </a:pPr>
            <a:r>
              <a:rPr lang="pl-PL" sz="2799" u="sng" dirty="0" smtClean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2799" u="sng" dirty="0" smtClean="0">
                <a:solidFill>
                  <a:srgbClr val="FFFFFF"/>
                </a:solidFill>
                <a:latin typeface="Quicksand Bold"/>
              </a:rPr>
              <a:t>2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.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Wzbudzanie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zainteresowań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literaturą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poprzez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działalność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muzyczną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,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plastyczną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u="sng" dirty="0" err="1">
                <a:solidFill>
                  <a:srgbClr val="FFFFFF"/>
                </a:solidFill>
                <a:latin typeface="Quicksand Bold"/>
              </a:rPr>
              <a:t>ruchową</a:t>
            </a:r>
            <a:r>
              <a:rPr lang="en-US" sz="2799" u="sng" dirty="0">
                <a:solidFill>
                  <a:srgbClr val="FFFFFF"/>
                </a:solidFill>
                <a:latin typeface="Quicksand Bold"/>
              </a:rPr>
              <a:t>:</a:t>
            </a:r>
          </a:p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FFFFFF"/>
                </a:solidFill>
                <a:latin typeface="Quicksand Bold"/>
              </a:rPr>
              <a:t>-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Udział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dzieci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w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przedstawieniach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teatralnych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organizowanychch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pl-PL" sz="2799" dirty="0" smtClean="0">
                <a:solidFill>
                  <a:srgbClr val="FFFFFF"/>
                </a:solidFill>
                <a:latin typeface="Quicksand Bold"/>
              </a:rPr>
              <a:t/>
            </a:r>
            <a:br>
              <a:rPr lang="pl-PL" sz="2799" dirty="0" smtClean="0">
                <a:solidFill>
                  <a:srgbClr val="FFFFFF"/>
                </a:solidFill>
                <a:latin typeface="Quicksand Bold"/>
              </a:rPr>
            </a:br>
            <a:r>
              <a:rPr lang="en-US" sz="2799" dirty="0" smtClean="0">
                <a:solidFill>
                  <a:srgbClr val="FFFFFF"/>
                </a:solidFill>
                <a:latin typeface="Quicksand Bold"/>
              </a:rPr>
              <a:t>w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przedszkolu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:”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Wróbelek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Elemelek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”-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Teatr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Klapa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-”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Koperek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Kminek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”, “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Królewna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Śnieżka</a:t>
            </a:r>
            <a:r>
              <a:rPr lang="en-US" sz="2799" dirty="0">
                <a:solidFill>
                  <a:srgbClr val="FFFFFF"/>
                </a:solidFill>
                <a:latin typeface="Quicksand Bold"/>
              </a:rPr>
              <a:t>”- </a:t>
            </a:r>
            <a:r>
              <a:rPr lang="en-US" sz="2799" dirty="0" err="1">
                <a:solidFill>
                  <a:srgbClr val="FFFFFF"/>
                </a:solidFill>
                <a:latin typeface="Quicksand Bold"/>
              </a:rPr>
              <a:t>Qfer</a:t>
            </a:r>
            <a:endParaRPr lang="en-US" sz="2799" dirty="0">
              <a:solidFill>
                <a:srgbClr val="FFFFFF"/>
              </a:solidFill>
              <a:latin typeface="Quicksand Bold"/>
            </a:endParaRPr>
          </a:p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Quicksand Bold"/>
              </a:rPr>
              <a:t>-”W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krainie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bajek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baśni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”- bal </a:t>
            </a:r>
            <a:r>
              <a:rPr lang="en-US" sz="3000" dirty="0" err="1">
                <a:solidFill>
                  <a:srgbClr val="FFFFFF"/>
                </a:solidFill>
                <a:latin typeface="Quicksand Bold"/>
              </a:rPr>
              <a:t>karnawałowy</a:t>
            </a:r>
            <a:r>
              <a:rPr lang="en-US" sz="3000" dirty="0">
                <a:solidFill>
                  <a:srgbClr val="FFFFFF"/>
                </a:solidFill>
                <a:latin typeface="Quicksand Bold"/>
              </a:rPr>
              <a:t> 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1028700" y="2418572"/>
            <a:ext cx="3920165" cy="5533802"/>
          </a:xfrm>
          <a:custGeom>
            <a:avLst/>
            <a:gdLst/>
            <a:ahLst/>
            <a:cxnLst/>
            <a:rect l="l" t="t" r="r" b="b"/>
            <a:pathLst>
              <a:path w="3920165" h="5533802">
                <a:moveTo>
                  <a:pt x="0" y="0"/>
                </a:moveTo>
                <a:lnTo>
                  <a:pt x="3920165" y="0"/>
                </a:lnTo>
                <a:lnTo>
                  <a:pt x="3920165" y="5533802"/>
                </a:lnTo>
                <a:lnTo>
                  <a:pt x="0" y="5533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01" t="-526" b="-441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" flipH="1">
            <a:off x="-8963" y="-15951"/>
            <a:ext cx="18305926" cy="10318903"/>
          </a:xfrm>
          <a:custGeom>
            <a:avLst/>
            <a:gdLst/>
            <a:ahLst/>
            <a:cxnLst/>
            <a:rect l="l" t="t" r="r" b="b"/>
            <a:pathLst>
              <a:path w="18305926" h="10318903">
                <a:moveTo>
                  <a:pt x="18287972" y="0"/>
                </a:moveTo>
                <a:lnTo>
                  <a:pt x="0" y="31918"/>
                </a:lnTo>
                <a:lnTo>
                  <a:pt x="17954" y="10318902"/>
                </a:lnTo>
                <a:lnTo>
                  <a:pt x="18305926" y="10286984"/>
                </a:lnTo>
                <a:lnTo>
                  <a:pt x="18287972" y="0"/>
                </a:lnTo>
                <a:close/>
              </a:path>
            </a:pathLst>
          </a:custGeom>
          <a:blipFill>
            <a:blip r:embed="rId2"/>
            <a:stretch>
              <a:fillRect l="-66" t="-32" r="-3183" b="-277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96760" y="796027"/>
            <a:ext cx="16694479" cy="8694947"/>
            <a:chOff x="0" y="0"/>
            <a:chExt cx="4396900" cy="2290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96900" cy="2290027"/>
            </a:xfrm>
            <a:custGeom>
              <a:avLst/>
              <a:gdLst/>
              <a:ahLst/>
              <a:cxnLst/>
              <a:rect l="l" t="t" r="r" b="b"/>
              <a:pathLst>
                <a:path w="4396900" h="2290027">
                  <a:moveTo>
                    <a:pt x="0" y="0"/>
                  </a:moveTo>
                  <a:lnTo>
                    <a:pt x="4396900" y="0"/>
                  </a:lnTo>
                  <a:lnTo>
                    <a:pt x="4396900" y="2290027"/>
                  </a:lnTo>
                  <a:lnTo>
                    <a:pt x="0" y="22900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96900" cy="2337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60400"/>
            <a:ext cx="16230600" cy="8250146"/>
            <a:chOff x="0" y="0"/>
            <a:chExt cx="4274726" cy="217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72878"/>
            </a:xfrm>
            <a:custGeom>
              <a:avLst/>
              <a:gdLst/>
              <a:ahLst/>
              <a:cxnLst/>
              <a:rect l="l" t="t" r="r" b="b"/>
              <a:pathLst>
                <a:path w="4274726" h="2172878">
                  <a:moveTo>
                    <a:pt x="0" y="0"/>
                  </a:moveTo>
                  <a:lnTo>
                    <a:pt x="4274726" y="0"/>
                  </a:lnTo>
                  <a:lnTo>
                    <a:pt x="4274726" y="2172878"/>
                  </a:lnTo>
                  <a:lnTo>
                    <a:pt x="0" y="2172878"/>
                  </a:lnTo>
                  <a:close/>
                </a:path>
              </a:pathLst>
            </a:custGeom>
            <a:solidFill>
              <a:srgbClr val="604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274726" cy="2220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48865" y="1098500"/>
            <a:ext cx="12310435" cy="8405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Quicksand Bold"/>
              </a:rPr>
              <a:t>Zrealizowane zadania z planu rocznego: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</a:rPr>
              <a:t>   - „ NIKT NIE RODZI SIĘ CZYTELNIKIEM, CZYTELNIKA TRZEBA WYCHOWAĆ”.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079"/>
              </a:lnSpc>
            </a:pPr>
            <a:r>
              <a:rPr lang="en-US" sz="2799">
                <a:solidFill>
                  <a:srgbClr val="FFFFFF"/>
                </a:solidFill>
                <a:latin typeface="Quicksand Bold"/>
              </a:rPr>
              <a:t>CD.2</a:t>
            </a:r>
          </a:p>
          <a:p>
            <a:pPr>
              <a:lnSpc>
                <a:spcPts val="3079"/>
              </a:lnSpc>
            </a:pPr>
            <a:r>
              <a:rPr lang="en-US" sz="2799">
                <a:solidFill>
                  <a:srgbClr val="FFFFFF"/>
                </a:solidFill>
                <a:latin typeface="Quicksand Bold"/>
              </a:rPr>
              <a:t>*Obchody wybranych świąt z kalendarza dni nietypowych - Dzień Jeża, Dzień Misia, Międzynarodowy Dzień Praw Dziecka, Dzień Guzika, Dzień Śniegu</a:t>
            </a:r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  <a:p>
            <a:pPr>
              <a:lnSpc>
                <a:spcPts val="3300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1028700" y="2418572"/>
            <a:ext cx="3920165" cy="5533802"/>
          </a:xfrm>
          <a:custGeom>
            <a:avLst/>
            <a:gdLst/>
            <a:ahLst/>
            <a:cxnLst/>
            <a:rect l="l" t="t" r="r" b="b"/>
            <a:pathLst>
              <a:path w="3920165" h="5533802">
                <a:moveTo>
                  <a:pt x="0" y="0"/>
                </a:moveTo>
                <a:lnTo>
                  <a:pt x="3920165" y="0"/>
                </a:lnTo>
                <a:lnTo>
                  <a:pt x="3920165" y="5533802"/>
                </a:lnTo>
                <a:lnTo>
                  <a:pt x="0" y="5533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01" t="-526" b="-441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1131</Words>
  <Application>Microsoft Office PowerPoint</Application>
  <PresentationFormat>Custom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Quicksand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Teacher Conference Classroom Presentation in Colorful Cartoon Style</dc:title>
  <dc:creator>Kamil Pepliński</dc:creator>
  <cp:lastModifiedBy>Kamil P</cp:lastModifiedBy>
  <cp:revision>8</cp:revision>
  <dcterms:created xsi:type="dcterms:W3CDTF">2006-08-16T00:00:00Z</dcterms:created>
  <dcterms:modified xsi:type="dcterms:W3CDTF">2024-02-16T15:52:45Z</dcterms:modified>
  <dc:identifier>DAF8ZXvAeFQ</dc:identifier>
</cp:coreProperties>
</file>